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265" r:id="rId2"/>
    <p:sldId id="266" r:id="rId3"/>
    <p:sldId id="256" r:id="rId4"/>
    <p:sldId id="257" r:id="rId5"/>
    <p:sldId id="258" r:id="rId6"/>
    <p:sldId id="259" r:id="rId7"/>
    <p:sldId id="260" r:id="rId8"/>
    <p:sldId id="261" r:id="rId9"/>
    <p:sldId id="262" r:id="rId10"/>
    <p:sldId id="263" r:id="rId11"/>
    <p:sldId id="264" r:id="rId12"/>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山岡 理帆" initials="山岡" lastIdx="1" clrIdx="0">
    <p:extLst>
      <p:ext uri="{19B8F6BF-5375-455C-9EA6-DF929625EA0E}">
        <p15:presenceInfo xmlns:p15="http://schemas.microsoft.com/office/powerpoint/2012/main" userId="c12460afd24af08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7" autoAdjust="0"/>
    <p:restoredTop sz="94660"/>
  </p:normalViewPr>
  <p:slideViewPr>
    <p:cSldViewPr snapToGrid="0">
      <p:cViewPr varScale="1">
        <p:scale>
          <a:sx n="59" d="100"/>
          <a:sy n="59" d="100"/>
        </p:scale>
        <p:origin x="1037"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91E31C-23A4-4D27-9999-0644D8CBBF58}" type="datetimeFigureOut">
              <a:rPr kumimoji="1" lang="ja-JP" altLang="en-US" smtClean="0"/>
              <a:t>2022/2/28</a:t>
            </a:fld>
            <a:endParaRPr kumimoji="1" lang="ja-JP" altLang="en-US"/>
          </a:p>
        </p:txBody>
      </p:sp>
      <p:sp>
        <p:nvSpPr>
          <p:cNvPr id="4" name="スライド イメージ プレースホルダー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9A7F5C-0283-49E0-A1C7-40CEED63E1F9}" type="slidenum">
              <a:rPr kumimoji="1" lang="ja-JP" altLang="en-US" smtClean="0"/>
              <a:t>‹#›</a:t>
            </a:fld>
            <a:endParaRPr kumimoji="1" lang="ja-JP" altLang="en-US"/>
          </a:p>
        </p:txBody>
      </p:sp>
    </p:spTree>
    <p:extLst>
      <p:ext uri="{BB962C8B-B14F-4D97-AF65-F5344CB8AC3E}">
        <p14:creationId xmlns:p14="http://schemas.microsoft.com/office/powerpoint/2010/main" val="186570532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AFE6582-3285-4AE0-ADF4-CFB58062F529}" type="datetime1">
              <a:rPr kumimoji="1" lang="ja-JP" altLang="en-US" smtClean="0"/>
              <a:t>2022/2/28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3B03603-CE1D-4918-BE90-D188EC52250C}" type="slidenum">
              <a:rPr kumimoji="1" lang="ja-JP" altLang="en-US" smtClean="0"/>
              <a:t>‹#›</a:t>
            </a:fld>
            <a:endParaRPr kumimoji="1" lang="ja-JP" altLang="en-US"/>
          </a:p>
        </p:txBody>
      </p:sp>
    </p:spTree>
    <p:extLst>
      <p:ext uri="{BB962C8B-B14F-4D97-AF65-F5344CB8AC3E}">
        <p14:creationId xmlns:p14="http://schemas.microsoft.com/office/powerpoint/2010/main" val="2377261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3BD1BA3-0CFC-427B-8C3C-782D6F7CC349}" type="datetime1">
              <a:rPr kumimoji="1" lang="ja-JP" altLang="en-US" smtClean="0"/>
              <a:t>2022/2/28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3B03603-CE1D-4918-BE90-D188EC52250C}" type="slidenum">
              <a:rPr kumimoji="1" lang="ja-JP" altLang="en-US" smtClean="0"/>
              <a:t>‹#›</a:t>
            </a:fld>
            <a:endParaRPr kumimoji="1" lang="ja-JP" altLang="en-US"/>
          </a:p>
        </p:txBody>
      </p:sp>
    </p:spTree>
    <p:extLst>
      <p:ext uri="{BB962C8B-B14F-4D97-AF65-F5344CB8AC3E}">
        <p14:creationId xmlns:p14="http://schemas.microsoft.com/office/powerpoint/2010/main" val="97734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DA4C0CA-3B73-4AC7-B9D3-7680BD8544B4}" type="datetime1">
              <a:rPr kumimoji="1" lang="ja-JP" altLang="en-US" smtClean="0"/>
              <a:t>2022/2/28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3B03603-CE1D-4918-BE90-D188EC52250C}" type="slidenum">
              <a:rPr kumimoji="1" lang="ja-JP" altLang="en-US" smtClean="0"/>
              <a:t>‹#›</a:t>
            </a:fld>
            <a:endParaRPr kumimoji="1" lang="ja-JP" altLang="en-US"/>
          </a:p>
        </p:txBody>
      </p:sp>
    </p:spTree>
    <p:extLst>
      <p:ext uri="{BB962C8B-B14F-4D97-AF65-F5344CB8AC3E}">
        <p14:creationId xmlns:p14="http://schemas.microsoft.com/office/powerpoint/2010/main" val="3305755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A9D7479-36B4-422F-91A2-A25BCAF7946C}" type="datetime1">
              <a:rPr kumimoji="1" lang="ja-JP" altLang="en-US" smtClean="0"/>
              <a:t>2022/2/28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3B03603-CE1D-4918-BE90-D188EC52250C}" type="slidenum">
              <a:rPr kumimoji="1" lang="ja-JP" altLang="en-US" smtClean="0"/>
              <a:t>‹#›</a:t>
            </a:fld>
            <a:endParaRPr kumimoji="1" lang="ja-JP" altLang="en-US"/>
          </a:p>
        </p:txBody>
      </p:sp>
    </p:spTree>
    <p:extLst>
      <p:ext uri="{BB962C8B-B14F-4D97-AF65-F5344CB8AC3E}">
        <p14:creationId xmlns:p14="http://schemas.microsoft.com/office/powerpoint/2010/main" val="1634558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F9C2B18-7C7E-4DEC-86FB-FAA02FF01F79}" type="datetime1">
              <a:rPr kumimoji="1" lang="ja-JP" altLang="en-US" smtClean="0"/>
              <a:t>2022/2/28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3B03603-CE1D-4918-BE90-D188EC52250C}" type="slidenum">
              <a:rPr kumimoji="1" lang="ja-JP" altLang="en-US" smtClean="0"/>
              <a:t>‹#›</a:t>
            </a:fld>
            <a:endParaRPr kumimoji="1" lang="ja-JP" altLang="en-US"/>
          </a:p>
        </p:txBody>
      </p:sp>
    </p:spTree>
    <p:extLst>
      <p:ext uri="{BB962C8B-B14F-4D97-AF65-F5344CB8AC3E}">
        <p14:creationId xmlns:p14="http://schemas.microsoft.com/office/powerpoint/2010/main" val="1191999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C2E4481-F1C1-4AC5-B995-14B24CE1EEE7}" type="datetime1">
              <a:rPr kumimoji="1" lang="ja-JP" altLang="en-US" smtClean="0"/>
              <a:t>2022/2/28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3B03603-CE1D-4918-BE90-D188EC52250C}" type="slidenum">
              <a:rPr kumimoji="1" lang="ja-JP" altLang="en-US" smtClean="0"/>
              <a:t>‹#›</a:t>
            </a:fld>
            <a:endParaRPr kumimoji="1" lang="ja-JP" altLang="en-US"/>
          </a:p>
        </p:txBody>
      </p:sp>
    </p:spTree>
    <p:extLst>
      <p:ext uri="{BB962C8B-B14F-4D97-AF65-F5344CB8AC3E}">
        <p14:creationId xmlns:p14="http://schemas.microsoft.com/office/powerpoint/2010/main" val="3525261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340100"/>
            <a:ext cx="2901255"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340100"/>
            <a:ext cx="2915543"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65A14E3-BC40-4402-8BCF-120C0C8CD6CD}" type="datetime1">
              <a:rPr kumimoji="1" lang="ja-JP" altLang="en-US" smtClean="0"/>
              <a:t>2022/2/28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3B03603-CE1D-4918-BE90-D188EC52250C}" type="slidenum">
              <a:rPr kumimoji="1" lang="ja-JP" altLang="en-US" smtClean="0"/>
              <a:t>‹#›</a:t>
            </a:fld>
            <a:endParaRPr kumimoji="1" lang="ja-JP" altLang="en-US"/>
          </a:p>
        </p:txBody>
      </p:sp>
    </p:spTree>
    <p:extLst>
      <p:ext uri="{BB962C8B-B14F-4D97-AF65-F5344CB8AC3E}">
        <p14:creationId xmlns:p14="http://schemas.microsoft.com/office/powerpoint/2010/main" val="1787917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1FE6177-AED7-4862-B7F8-BD9E7DBF1CE3}" type="datetime1">
              <a:rPr kumimoji="1" lang="ja-JP" altLang="en-US" smtClean="0"/>
              <a:t>2022/2/28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3B03603-CE1D-4918-BE90-D188EC52250C}" type="slidenum">
              <a:rPr kumimoji="1" lang="ja-JP" altLang="en-US" smtClean="0"/>
              <a:t>‹#›</a:t>
            </a:fld>
            <a:endParaRPr kumimoji="1" lang="ja-JP" altLang="en-US"/>
          </a:p>
        </p:txBody>
      </p:sp>
    </p:spTree>
    <p:extLst>
      <p:ext uri="{BB962C8B-B14F-4D97-AF65-F5344CB8AC3E}">
        <p14:creationId xmlns:p14="http://schemas.microsoft.com/office/powerpoint/2010/main" val="2237665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066F19-6E68-4684-ADDC-FF8DF6C7CD1E}" type="datetime1">
              <a:rPr kumimoji="1" lang="ja-JP" altLang="en-US" smtClean="0"/>
              <a:t>2022/2/28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3B03603-CE1D-4918-BE90-D188EC52250C}" type="slidenum">
              <a:rPr kumimoji="1" lang="ja-JP" altLang="en-US" smtClean="0"/>
              <a:t>‹#›</a:t>
            </a:fld>
            <a:endParaRPr kumimoji="1" lang="ja-JP" altLang="en-US"/>
          </a:p>
        </p:txBody>
      </p:sp>
    </p:spTree>
    <p:extLst>
      <p:ext uri="{BB962C8B-B14F-4D97-AF65-F5344CB8AC3E}">
        <p14:creationId xmlns:p14="http://schemas.microsoft.com/office/powerpoint/2010/main" val="1738017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28A0EB8-19F8-493B-B65D-BECA3E2A8A40}" type="datetime1">
              <a:rPr kumimoji="1" lang="ja-JP" altLang="en-US" smtClean="0"/>
              <a:t>2022/2/28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3B03603-CE1D-4918-BE90-D188EC52250C}" type="slidenum">
              <a:rPr kumimoji="1" lang="ja-JP" altLang="en-US" smtClean="0"/>
              <a:t>‹#›</a:t>
            </a:fld>
            <a:endParaRPr kumimoji="1" lang="ja-JP" altLang="en-US"/>
          </a:p>
        </p:txBody>
      </p:sp>
    </p:spTree>
    <p:extLst>
      <p:ext uri="{BB962C8B-B14F-4D97-AF65-F5344CB8AC3E}">
        <p14:creationId xmlns:p14="http://schemas.microsoft.com/office/powerpoint/2010/main" val="1053050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D5E10B0-6227-46B4-AC1A-4C96411ADE18}" type="datetime1">
              <a:rPr kumimoji="1" lang="ja-JP" altLang="en-US" smtClean="0"/>
              <a:t>2022/2/28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3B03603-CE1D-4918-BE90-D188EC52250C}" type="slidenum">
              <a:rPr kumimoji="1" lang="ja-JP" altLang="en-US" smtClean="0"/>
              <a:t>‹#›</a:t>
            </a:fld>
            <a:endParaRPr kumimoji="1" lang="ja-JP" altLang="en-US"/>
          </a:p>
        </p:txBody>
      </p:sp>
    </p:spTree>
    <p:extLst>
      <p:ext uri="{BB962C8B-B14F-4D97-AF65-F5344CB8AC3E}">
        <p14:creationId xmlns:p14="http://schemas.microsoft.com/office/powerpoint/2010/main" val="1544676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E7ACA569-6317-454F-A26F-CE781D92DFAF}" type="datetime1">
              <a:rPr kumimoji="1" lang="ja-JP" altLang="en-US" smtClean="0"/>
              <a:t>2022/2/28</a:t>
            </a:fld>
            <a:endParaRPr kumimoji="1" lang="ja-JP" alt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63B03603-CE1D-4918-BE90-D188EC52250C}" type="slidenum">
              <a:rPr kumimoji="1" lang="ja-JP" altLang="en-US" smtClean="0"/>
              <a:t>‹#›</a:t>
            </a:fld>
            <a:endParaRPr kumimoji="1" lang="ja-JP" altLang="en-US"/>
          </a:p>
        </p:txBody>
      </p:sp>
    </p:spTree>
    <p:extLst>
      <p:ext uri="{BB962C8B-B14F-4D97-AF65-F5344CB8AC3E}">
        <p14:creationId xmlns:p14="http://schemas.microsoft.com/office/powerpoint/2010/main" val="27982507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4D2BD223-D7EC-4B2D-9224-340C067BE3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5" name="テキスト ボックス 4">
            <a:extLst>
              <a:ext uri="{FF2B5EF4-FFF2-40B4-BE49-F238E27FC236}">
                <a16:creationId xmlns:a16="http://schemas.microsoft.com/office/drawing/2014/main" id="{E715CBD9-03F1-4CBA-82F1-2EA6C2CCB845}"/>
              </a:ext>
            </a:extLst>
          </p:cNvPr>
          <p:cNvSpPr txBox="1"/>
          <p:nvPr/>
        </p:nvSpPr>
        <p:spPr>
          <a:xfrm>
            <a:off x="391026" y="2983947"/>
            <a:ext cx="6075948" cy="1294650"/>
          </a:xfrm>
          <a:prstGeom prst="rect">
            <a:avLst/>
          </a:prstGeom>
          <a:solidFill>
            <a:schemeClr val="bg1">
              <a:alpha val="85000"/>
            </a:schemeClr>
          </a:solidFill>
        </p:spPr>
        <p:txBody>
          <a:bodyPr wrap="square" rtlCol="0">
            <a:spAutoFit/>
          </a:bodyPr>
          <a:lstStyle/>
          <a:p>
            <a:pPr algn="ctr">
              <a:lnSpc>
                <a:spcPct val="150000"/>
              </a:lnSpc>
            </a:pPr>
            <a:r>
              <a:rPr kumimoji="1" lang="ja-JP" altLang="en-US" sz="2800" b="1" dirty="0">
                <a:solidFill>
                  <a:srgbClr val="0070C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コンテンツマーケティングの始め方と</a:t>
            </a:r>
            <a:endParaRPr kumimoji="1" lang="en-US" altLang="ja-JP" sz="2800" b="1" dirty="0">
              <a:solidFill>
                <a:srgbClr val="0070C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lnSpc>
                <a:spcPct val="150000"/>
              </a:lnSpc>
            </a:pPr>
            <a:r>
              <a:rPr kumimoji="1" lang="ja-JP" altLang="en-US" sz="2800" b="1" dirty="0">
                <a:solidFill>
                  <a:srgbClr val="0070C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注意すべきポイント</a:t>
            </a:r>
          </a:p>
        </p:txBody>
      </p:sp>
      <p:sp>
        <p:nvSpPr>
          <p:cNvPr id="8" name="正方形/長方形 7">
            <a:extLst>
              <a:ext uri="{FF2B5EF4-FFF2-40B4-BE49-F238E27FC236}">
                <a16:creationId xmlns:a16="http://schemas.microsoft.com/office/drawing/2014/main" id="{2D4AD897-F55E-44FA-BB8A-CA4D87C7F1AA}"/>
              </a:ext>
            </a:extLst>
          </p:cNvPr>
          <p:cNvSpPr/>
          <p:nvPr/>
        </p:nvSpPr>
        <p:spPr>
          <a:xfrm>
            <a:off x="0" y="7849350"/>
            <a:ext cx="6858000" cy="1294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FF618BA5-B0AD-4228-8D1D-1580F6AA6CE8}"/>
              </a:ext>
            </a:extLst>
          </p:cNvPr>
          <p:cNvSpPr>
            <a:spLocks noGrp="1"/>
          </p:cNvSpPr>
          <p:nvPr>
            <p:ph type="sldNum" sz="quarter" idx="12"/>
          </p:nvPr>
        </p:nvSpPr>
        <p:spPr/>
        <p:txBody>
          <a:bodyPr/>
          <a:lstStyle/>
          <a:p>
            <a:fld id="{63B03603-CE1D-4918-BE90-D188EC52250C}" type="slidenum">
              <a:rPr kumimoji="1" lang="ja-JP" altLang="en-US" smtClean="0"/>
              <a:t>1</a:t>
            </a:fld>
            <a:endParaRPr kumimoji="1" lang="ja-JP" altLang="en-US"/>
          </a:p>
        </p:txBody>
      </p:sp>
      <p:pic>
        <p:nvPicPr>
          <p:cNvPr id="4" name="図 3">
            <a:extLst>
              <a:ext uri="{FF2B5EF4-FFF2-40B4-BE49-F238E27FC236}">
                <a16:creationId xmlns:a16="http://schemas.microsoft.com/office/drawing/2014/main" id="{118FBF88-2EE3-47D9-892E-9442357CB8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8253735"/>
            <a:ext cx="2286000" cy="531770"/>
          </a:xfrm>
          <a:prstGeom prst="rect">
            <a:avLst/>
          </a:prstGeom>
        </p:spPr>
      </p:pic>
    </p:spTree>
    <p:extLst>
      <p:ext uri="{BB962C8B-B14F-4D97-AF65-F5344CB8AC3E}">
        <p14:creationId xmlns:p14="http://schemas.microsoft.com/office/powerpoint/2010/main" val="3736400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B7CACB0B-D6F5-484D-B69C-941A9E3A1AC1}"/>
              </a:ext>
            </a:extLst>
          </p:cNvPr>
          <p:cNvSpPr/>
          <p:nvPr/>
        </p:nvSpPr>
        <p:spPr>
          <a:xfrm>
            <a:off x="0" y="0"/>
            <a:ext cx="6858000" cy="8241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70C0"/>
              </a:solidFill>
            </a:endParaRPr>
          </a:p>
        </p:txBody>
      </p:sp>
      <p:sp>
        <p:nvSpPr>
          <p:cNvPr id="4" name="テキスト ボックス 3">
            <a:extLst>
              <a:ext uri="{FF2B5EF4-FFF2-40B4-BE49-F238E27FC236}">
                <a16:creationId xmlns:a16="http://schemas.microsoft.com/office/drawing/2014/main" id="{C56ECF24-08C0-4C32-873B-16B6D6F00047}"/>
              </a:ext>
            </a:extLst>
          </p:cNvPr>
          <p:cNvSpPr txBox="1"/>
          <p:nvPr/>
        </p:nvSpPr>
        <p:spPr>
          <a:xfrm>
            <a:off x="222414" y="207065"/>
            <a:ext cx="4435830" cy="369332"/>
          </a:xfrm>
          <a:prstGeom prst="rect">
            <a:avLst/>
          </a:prstGeom>
          <a:noFill/>
        </p:spPr>
        <p:txBody>
          <a:bodyPr wrap="none" rtlCol="0">
            <a:spAutoFit/>
          </a:bodyPr>
          <a:lstStyle/>
          <a:p>
            <a:r>
              <a:rPr kumimoji="1" lang="ja-JP" altLang="en-US" b="1" dirty="0">
                <a:solidFill>
                  <a:schemeClr val="bg1"/>
                </a:solidFill>
                <a:latin typeface="Meiryo UI" panose="020B0604030504040204" pitchFamily="50" charset="-128"/>
                <a:ea typeface="Meiryo UI" panose="020B0604030504040204" pitchFamily="50" charset="-128"/>
              </a:rPr>
              <a:t>コンテンツマーケティングの成功事例（国内）</a:t>
            </a:r>
          </a:p>
        </p:txBody>
      </p:sp>
      <p:sp>
        <p:nvSpPr>
          <p:cNvPr id="5" name="テキスト ボックス 4">
            <a:extLst>
              <a:ext uri="{FF2B5EF4-FFF2-40B4-BE49-F238E27FC236}">
                <a16:creationId xmlns:a16="http://schemas.microsoft.com/office/drawing/2014/main" id="{AED84A29-5CA0-4F43-8E3A-264E66C2C12F}"/>
              </a:ext>
            </a:extLst>
          </p:cNvPr>
          <p:cNvSpPr txBox="1"/>
          <p:nvPr/>
        </p:nvSpPr>
        <p:spPr>
          <a:xfrm>
            <a:off x="235130" y="1667688"/>
            <a:ext cx="1362874" cy="307777"/>
          </a:xfrm>
          <a:prstGeom prst="rect">
            <a:avLst/>
          </a:prstGeom>
          <a:noFill/>
        </p:spPr>
        <p:txBody>
          <a:bodyPr wrap="none" rtlCol="0">
            <a:spAutoFit/>
          </a:bodyPr>
          <a:lstStyle/>
          <a:p>
            <a:r>
              <a:rPr kumimoji="1" lang="ja-JP" altLang="en-US" sz="1400" b="1" dirty="0">
                <a:solidFill>
                  <a:srgbClr val="0070C0"/>
                </a:solidFill>
                <a:latin typeface="Meiryo UI" panose="020B0604030504040204" pitchFamily="50" charset="-128"/>
                <a:ea typeface="Meiryo UI" panose="020B0604030504040204" pitchFamily="50" charset="-128"/>
              </a:rPr>
              <a:t>ライフネット生命</a:t>
            </a:r>
          </a:p>
        </p:txBody>
      </p:sp>
      <p:sp>
        <p:nvSpPr>
          <p:cNvPr id="11" name="テキスト ボックス 10">
            <a:extLst>
              <a:ext uri="{FF2B5EF4-FFF2-40B4-BE49-F238E27FC236}">
                <a16:creationId xmlns:a16="http://schemas.microsoft.com/office/drawing/2014/main" id="{965F0004-AEDA-4672-B275-3AB372704F94}"/>
              </a:ext>
            </a:extLst>
          </p:cNvPr>
          <p:cNvSpPr txBox="1"/>
          <p:nvPr/>
        </p:nvSpPr>
        <p:spPr>
          <a:xfrm>
            <a:off x="215537" y="981275"/>
            <a:ext cx="6139542" cy="521746"/>
          </a:xfrm>
          <a:prstGeom prst="rect">
            <a:avLst/>
          </a:prstGeom>
          <a:noFill/>
        </p:spPr>
        <p:txBody>
          <a:bodyPr wrap="square" rtlCol="0">
            <a:spAutoFit/>
          </a:bodyPr>
          <a:lstStyle/>
          <a:p>
            <a:pPr algn="just">
              <a:lnSpc>
                <a:spcPct val="150000"/>
              </a:lnSpc>
            </a:pPr>
            <a:r>
              <a:rPr kumimoji="1" lang="ja-JP" altLang="en-US" sz="1000" dirty="0">
                <a:latin typeface="Meiryo UI" panose="020B0604030504040204" pitchFamily="50" charset="-128"/>
                <a:ea typeface="Meiryo UI" panose="020B0604030504040204" pitchFamily="50" charset="-128"/>
              </a:rPr>
              <a:t>実際に、コンテンツマーケティングを実施している企業は、どのように成果を上げているのでしょうか。国内の成功事例を、</a:t>
            </a:r>
            <a:r>
              <a:rPr kumimoji="1" lang="en-US" altLang="ja-JP" sz="1000" dirty="0">
                <a:latin typeface="Meiryo UI" panose="020B0604030504040204" pitchFamily="50" charset="-128"/>
                <a:ea typeface="Meiryo UI" panose="020B0604030504040204" pitchFamily="50" charset="-128"/>
              </a:rPr>
              <a:t>2</a:t>
            </a:r>
            <a:r>
              <a:rPr kumimoji="1" lang="ja-JP" altLang="en-US" sz="1000" dirty="0">
                <a:latin typeface="Meiryo UI" panose="020B0604030504040204" pitchFamily="50" charset="-128"/>
                <a:ea typeface="Meiryo UI" panose="020B0604030504040204" pitchFamily="50" charset="-128"/>
              </a:rPr>
              <a:t>つご紹介します。</a:t>
            </a:r>
          </a:p>
        </p:txBody>
      </p:sp>
      <p:sp>
        <p:nvSpPr>
          <p:cNvPr id="12" name="テキスト ボックス 11">
            <a:extLst>
              <a:ext uri="{FF2B5EF4-FFF2-40B4-BE49-F238E27FC236}">
                <a16:creationId xmlns:a16="http://schemas.microsoft.com/office/drawing/2014/main" id="{D8FC3A79-196F-4136-97E7-B30000A2F096}"/>
              </a:ext>
            </a:extLst>
          </p:cNvPr>
          <p:cNvSpPr txBox="1"/>
          <p:nvPr/>
        </p:nvSpPr>
        <p:spPr>
          <a:xfrm>
            <a:off x="215537" y="2089607"/>
            <a:ext cx="6139542" cy="1906740"/>
          </a:xfrm>
          <a:prstGeom prst="rect">
            <a:avLst/>
          </a:prstGeom>
          <a:noFill/>
        </p:spPr>
        <p:txBody>
          <a:bodyPr wrap="square" rtlCol="0">
            <a:spAutoFit/>
          </a:bodyPr>
          <a:lstStyle/>
          <a:p>
            <a:pPr>
              <a:lnSpc>
                <a:spcPct val="150000"/>
              </a:lnSpc>
            </a:pPr>
            <a:r>
              <a:rPr lang="ja-JP" altLang="en-US" sz="1000" b="0" i="0" dirty="0">
                <a:solidFill>
                  <a:srgbClr val="333333"/>
                </a:solidFill>
                <a:effectLst/>
                <a:latin typeface="Meiryo UI" panose="020B0604030504040204" pitchFamily="50" charset="-128"/>
                <a:ea typeface="Meiryo UI" panose="020B0604030504040204" pitchFamily="50" charset="-128"/>
              </a:rPr>
              <a:t>ネット保険大手のライフネット生命が運営する「ライフネットジャーナル」は、仕事や健康、お金など、一見すると保険とは関係のないトピックの記事が並んでいます。生命保険は、結婚・出産・退職など、人生の節目に購入や見直しを検討することの多い商品です。ですから、普段から生命保険のことを考えている人は、あまり多くはないのが現状です。</a:t>
            </a:r>
            <a:endParaRPr lang="en-US" altLang="ja-JP" sz="1000" b="0" i="0" dirty="0">
              <a:solidFill>
                <a:srgbClr val="333333"/>
              </a:solidFill>
              <a:effectLst/>
              <a:latin typeface="Meiryo UI" panose="020B0604030504040204" pitchFamily="50" charset="-128"/>
              <a:ea typeface="Meiryo UI" panose="020B0604030504040204" pitchFamily="50" charset="-128"/>
            </a:endParaRPr>
          </a:p>
          <a:p>
            <a:pPr>
              <a:lnSpc>
                <a:spcPct val="150000"/>
              </a:lnSpc>
            </a:pPr>
            <a:endParaRPr lang="en-US" altLang="ja-JP" sz="1000" dirty="0">
              <a:solidFill>
                <a:srgbClr val="333333"/>
              </a:solidFill>
              <a:latin typeface="Meiryo UI" panose="020B0604030504040204" pitchFamily="50" charset="-128"/>
              <a:ea typeface="Meiryo UI" panose="020B0604030504040204" pitchFamily="50" charset="-128"/>
            </a:endParaRPr>
          </a:p>
          <a:p>
            <a:pPr>
              <a:lnSpc>
                <a:spcPct val="150000"/>
              </a:lnSpc>
            </a:pPr>
            <a:r>
              <a:rPr lang="ja-JP" altLang="en-US" sz="1000" b="0" i="0" dirty="0">
                <a:solidFill>
                  <a:srgbClr val="333333"/>
                </a:solidFill>
                <a:effectLst/>
                <a:latin typeface="Meiryo UI" panose="020B0604030504040204" pitchFamily="50" charset="-128"/>
                <a:ea typeface="Meiryo UI" panose="020B0604030504040204" pitchFamily="50" charset="-128"/>
              </a:rPr>
              <a:t>そこで、同サイトでは、一般の人が関心を持ちそうなテーマを選び、記事にしています。これにより、潜在顧客との接点を多く持つようにしました。自社の保険商品を押し付けることなく、いざ生命保険が必要になった時、ライフネット生命を思い出してもらう仕組みを作ったのです。</a:t>
            </a:r>
            <a:endParaRPr kumimoji="1" lang="en-US" altLang="ja-JP" sz="1000" dirty="0">
              <a:solidFill>
                <a:srgbClr val="333333"/>
              </a:solidFill>
              <a:latin typeface="Meiryo UI" panose="020B0604030504040204" pitchFamily="50" charset="-128"/>
              <a:ea typeface="Meiryo UI" panose="020B0604030504040204" pitchFamily="50" charset="-128"/>
            </a:endParaRPr>
          </a:p>
          <a:p>
            <a:pPr>
              <a:lnSpc>
                <a:spcPct val="150000"/>
              </a:lnSpc>
            </a:pPr>
            <a:r>
              <a:rPr kumimoji="1" lang="ja-JP" altLang="en-US" sz="1000" b="1" dirty="0">
                <a:latin typeface="Meiryo UI" panose="020B0604030504040204" pitchFamily="50" charset="-128"/>
                <a:ea typeface="Meiryo UI" panose="020B0604030504040204" pitchFamily="50" charset="-128"/>
              </a:rPr>
              <a:t>ライフネットジャーナル</a:t>
            </a:r>
            <a:r>
              <a:rPr kumimoji="1" lang="ja-JP" altLang="en-US" sz="1000" dirty="0">
                <a:latin typeface="Meiryo UI" panose="020B0604030504040204" pitchFamily="50" charset="-128"/>
                <a:ea typeface="Meiryo UI" panose="020B0604030504040204" pitchFamily="50" charset="-128"/>
              </a:rPr>
              <a:t>　</a:t>
            </a:r>
            <a:r>
              <a:rPr kumimoji="1" lang="en-US" altLang="ja-JP" sz="1000" dirty="0">
                <a:solidFill>
                  <a:schemeClr val="accent1"/>
                </a:solidFill>
                <a:latin typeface="Meiryo UI" panose="020B0604030504040204" pitchFamily="50" charset="-128"/>
                <a:ea typeface="Meiryo UI" panose="020B0604030504040204" pitchFamily="50" charset="-128"/>
              </a:rPr>
              <a:t>https://media.lifenet-seimei.co.jp/</a:t>
            </a:r>
            <a:endParaRPr kumimoji="1" lang="ja-JP" altLang="en-US" sz="1000" dirty="0">
              <a:solidFill>
                <a:schemeClr val="accent1"/>
              </a:solidFill>
              <a:latin typeface="Meiryo UI" panose="020B0604030504040204" pitchFamily="50" charset="-128"/>
              <a:ea typeface="Meiryo UI" panose="020B0604030504040204" pitchFamily="50" charset="-128"/>
            </a:endParaRPr>
          </a:p>
        </p:txBody>
      </p:sp>
      <p:sp>
        <p:nvSpPr>
          <p:cNvPr id="15" name="スライド番号プレースホルダー 14">
            <a:extLst>
              <a:ext uri="{FF2B5EF4-FFF2-40B4-BE49-F238E27FC236}">
                <a16:creationId xmlns:a16="http://schemas.microsoft.com/office/drawing/2014/main" id="{F76BA463-2CA5-407C-9F62-64389B658E8A}"/>
              </a:ext>
            </a:extLst>
          </p:cNvPr>
          <p:cNvSpPr>
            <a:spLocks noGrp="1"/>
          </p:cNvSpPr>
          <p:nvPr>
            <p:ph type="sldNum" sz="quarter" idx="12"/>
          </p:nvPr>
        </p:nvSpPr>
        <p:spPr/>
        <p:txBody>
          <a:bodyPr/>
          <a:lstStyle/>
          <a:p>
            <a:fld id="{63B03603-CE1D-4918-BE90-D188EC52250C}" type="slidenum">
              <a:rPr kumimoji="1" lang="ja-JP" altLang="en-US" smtClean="0"/>
              <a:t>10</a:t>
            </a:fld>
            <a:endParaRPr kumimoji="1" lang="ja-JP" altLang="en-US"/>
          </a:p>
        </p:txBody>
      </p:sp>
      <p:cxnSp>
        <p:nvCxnSpPr>
          <p:cNvPr id="18" name="直線コネクタ 17">
            <a:extLst>
              <a:ext uri="{FF2B5EF4-FFF2-40B4-BE49-F238E27FC236}">
                <a16:creationId xmlns:a16="http://schemas.microsoft.com/office/drawing/2014/main" id="{FDB14013-DDDE-4671-96AB-9CB99FEB3285}"/>
              </a:ext>
            </a:extLst>
          </p:cNvPr>
          <p:cNvCxnSpPr>
            <a:cxnSpLocks/>
          </p:cNvCxnSpPr>
          <p:nvPr/>
        </p:nvCxnSpPr>
        <p:spPr>
          <a:xfrm>
            <a:off x="33020" y="-5080"/>
            <a:ext cx="0" cy="824129"/>
          </a:xfrm>
          <a:prstGeom prst="line">
            <a:avLst/>
          </a:prstGeom>
          <a:ln w="762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55" name="テキスト ボックス 54">
            <a:extLst>
              <a:ext uri="{FF2B5EF4-FFF2-40B4-BE49-F238E27FC236}">
                <a16:creationId xmlns:a16="http://schemas.microsoft.com/office/drawing/2014/main" id="{CDF45F3C-1D8C-467C-83D7-DE4C72DA43A6}"/>
              </a:ext>
            </a:extLst>
          </p:cNvPr>
          <p:cNvSpPr txBox="1"/>
          <p:nvPr/>
        </p:nvSpPr>
        <p:spPr>
          <a:xfrm>
            <a:off x="242007" y="5243949"/>
            <a:ext cx="896399" cy="307777"/>
          </a:xfrm>
          <a:prstGeom prst="rect">
            <a:avLst/>
          </a:prstGeom>
          <a:noFill/>
        </p:spPr>
        <p:txBody>
          <a:bodyPr wrap="none" rtlCol="0">
            <a:spAutoFit/>
          </a:bodyPr>
          <a:lstStyle/>
          <a:p>
            <a:r>
              <a:rPr kumimoji="1" lang="en-US" altLang="ja-JP" sz="1400" b="1" dirty="0">
                <a:solidFill>
                  <a:srgbClr val="0070C0"/>
                </a:solidFill>
                <a:latin typeface="Meiryo UI" panose="020B0604030504040204" pitchFamily="50" charset="-128"/>
                <a:ea typeface="Meiryo UI" panose="020B0604030504040204" pitchFamily="50" charset="-128"/>
              </a:rPr>
              <a:t>SUUMO</a:t>
            </a:r>
            <a:endParaRPr kumimoji="1" lang="ja-JP" altLang="en-US" sz="1400" b="1" dirty="0">
              <a:solidFill>
                <a:srgbClr val="0070C0"/>
              </a:solidFill>
              <a:latin typeface="Meiryo UI" panose="020B0604030504040204" pitchFamily="50" charset="-128"/>
              <a:ea typeface="Meiryo UI" panose="020B0604030504040204" pitchFamily="50" charset="-128"/>
            </a:endParaRPr>
          </a:p>
        </p:txBody>
      </p:sp>
      <p:sp>
        <p:nvSpPr>
          <p:cNvPr id="56" name="テキスト ボックス 55">
            <a:extLst>
              <a:ext uri="{FF2B5EF4-FFF2-40B4-BE49-F238E27FC236}">
                <a16:creationId xmlns:a16="http://schemas.microsoft.com/office/drawing/2014/main" id="{BFF7E3BF-F2D3-4C29-AF8E-4F6D01DB3100}"/>
              </a:ext>
            </a:extLst>
          </p:cNvPr>
          <p:cNvSpPr txBox="1"/>
          <p:nvPr/>
        </p:nvSpPr>
        <p:spPr>
          <a:xfrm>
            <a:off x="222414" y="5665868"/>
            <a:ext cx="6139542" cy="1906740"/>
          </a:xfrm>
          <a:prstGeom prst="rect">
            <a:avLst/>
          </a:prstGeom>
          <a:noFill/>
        </p:spPr>
        <p:txBody>
          <a:bodyPr wrap="square" rtlCol="0">
            <a:spAutoFit/>
          </a:bodyPr>
          <a:lstStyle/>
          <a:p>
            <a:pPr>
              <a:lnSpc>
                <a:spcPct val="150000"/>
              </a:lnSpc>
            </a:pPr>
            <a:r>
              <a:rPr lang="ja-JP" altLang="en-US" sz="1000" b="0" i="0" dirty="0">
                <a:solidFill>
                  <a:srgbClr val="333333"/>
                </a:solidFill>
                <a:effectLst/>
                <a:latin typeface="Meiryo UI" panose="020B0604030504040204" pitchFamily="50" charset="-128"/>
                <a:ea typeface="Meiryo UI" panose="020B0604030504040204" pitchFamily="50" charset="-128"/>
              </a:rPr>
              <a:t>リクルートが運営する不動産サイト「</a:t>
            </a:r>
            <a:r>
              <a:rPr lang="en-US" altLang="ja-JP" sz="1000" b="0" i="0" dirty="0">
                <a:solidFill>
                  <a:srgbClr val="333333"/>
                </a:solidFill>
                <a:effectLst/>
                <a:latin typeface="Meiryo UI" panose="020B0604030504040204" pitchFamily="50" charset="-128"/>
                <a:ea typeface="Meiryo UI" panose="020B0604030504040204" pitchFamily="50" charset="-128"/>
              </a:rPr>
              <a:t>SUUMO</a:t>
            </a:r>
            <a:r>
              <a:rPr lang="ja-JP" altLang="en-US" sz="1000" b="0" i="0" dirty="0">
                <a:solidFill>
                  <a:srgbClr val="333333"/>
                </a:solidFill>
                <a:effectLst/>
                <a:latin typeface="Meiryo UI" panose="020B0604030504040204" pitchFamily="50" charset="-128"/>
                <a:ea typeface="Meiryo UI" panose="020B0604030504040204" pitchFamily="50" charset="-128"/>
              </a:rPr>
              <a:t>」が、「</a:t>
            </a:r>
            <a:r>
              <a:rPr lang="en-US" altLang="ja-JP" sz="1000" b="0" i="0" dirty="0">
                <a:solidFill>
                  <a:srgbClr val="333333"/>
                </a:solidFill>
                <a:effectLst/>
                <a:latin typeface="Meiryo UI" panose="020B0604030504040204" pitchFamily="50" charset="-128"/>
                <a:ea typeface="Meiryo UI" panose="020B0604030504040204" pitchFamily="50" charset="-128"/>
              </a:rPr>
              <a:t>SUUMO</a:t>
            </a:r>
            <a:r>
              <a:rPr lang="ja-JP" altLang="en-US" sz="1000" b="0" i="0" dirty="0">
                <a:solidFill>
                  <a:srgbClr val="333333"/>
                </a:solidFill>
                <a:effectLst/>
                <a:latin typeface="Meiryo UI" panose="020B0604030504040204" pitchFamily="50" charset="-128"/>
                <a:ea typeface="Meiryo UI" panose="020B0604030504040204" pitchFamily="50" charset="-128"/>
              </a:rPr>
              <a:t>タウン」というオウンドメディアを起ち上げています。サイトに掲載されている記事は、実際にその街で暮らした人が執筆しており、街に対する愛情にあふれています。</a:t>
            </a:r>
            <a:endParaRPr lang="en-US" altLang="ja-JP" sz="1000" b="0" i="0" dirty="0">
              <a:solidFill>
                <a:srgbClr val="333333"/>
              </a:solidFill>
              <a:effectLst/>
              <a:latin typeface="Meiryo UI" panose="020B0604030504040204" pitchFamily="50" charset="-128"/>
              <a:ea typeface="Meiryo UI" panose="020B0604030504040204" pitchFamily="50" charset="-128"/>
            </a:endParaRPr>
          </a:p>
          <a:p>
            <a:pPr>
              <a:lnSpc>
                <a:spcPct val="150000"/>
              </a:lnSpc>
            </a:pPr>
            <a:endParaRPr lang="en-US" altLang="ja-JP" sz="1000" dirty="0">
              <a:solidFill>
                <a:srgbClr val="333333"/>
              </a:solidFill>
              <a:latin typeface="Meiryo UI" panose="020B0604030504040204" pitchFamily="50" charset="-128"/>
              <a:ea typeface="Meiryo UI" panose="020B0604030504040204" pitchFamily="50" charset="-128"/>
            </a:endParaRPr>
          </a:p>
          <a:p>
            <a:pPr>
              <a:lnSpc>
                <a:spcPct val="150000"/>
              </a:lnSpc>
            </a:pPr>
            <a:r>
              <a:rPr lang="ja-JP" altLang="en-US" sz="1000" b="0" i="0" dirty="0">
                <a:solidFill>
                  <a:srgbClr val="333333"/>
                </a:solidFill>
                <a:effectLst/>
                <a:latin typeface="Meiryo UI" panose="020B0604030504040204" pitchFamily="50" charset="-128"/>
                <a:ea typeface="Meiryo UI" panose="020B0604030504040204" pitchFamily="50" charset="-128"/>
              </a:rPr>
              <a:t>「きよらかな水、摩訶不思議薬膳中華にアドベンチャー</a:t>
            </a:r>
            <a:r>
              <a:rPr lang="en-US" altLang="ja-JP" sz="1000" b="0" i="0" dirty="0">
                <a:solidFill>
                  <a:srgbClr val="333333"/>
                </a:solidFill>
                <a:effectLst/>
                <a:latin typeface="Meiryo UI" panose="020B0604030504040204" pitchFamily="50" charset="-128"/>
                <a:ea typeface="Meiryo UI" panose="020B0604030504040204" pitchFamily="50" charset="-128"/>
              </a:rPr>
              <a:t>―</a:t>
            </a:r>
            <a:r>
              <a:rPr lang="ja-JP" altLang="en-US" sz="1000" b="0" i="0" dirty="0">
                <a:solidFill>
                  <a:srgbClr val="333333"/>
                </a:solidFill>
                <a:effectLst/>
                <a:latin typeface="Meiryo UI" panose="020B0604030504040204" pitchFamily="50" charset="-128"/>
                <a:ea typeface="Meiryo UI" panose="020B0604030504040204" pitchFamily="50" charset="-128"/>
              </a:rPr>
              <a:t>松本で暮らした</a:t>
            </a:r>
            <a:r>
              <a:rPr lang="en-US" altLang="ja-JP" sz="1000" b="0" i="0" dirty="0">
                <a:solidFill>
                  <a:srgbClr val="333333"/>
                </a:solidFill>
                <a:effectLst/>
                <a:latin typeface="Meiryo UI" panose="020B0604030504040204" pitchFamily="50" charset="-128"/>
                <a:ea typeface="Meiryo UI" panose="020B0604030504040204" pitchFamily="50" charset="-128"/>
              </a:rPr>
              <a:t>1</a:t>
            </a:r>
            <a:r>
              <a:rPr lang="ja-JP" altLang="en-US" sz="1000" b="0" i="0" dirty="0">
                <a:solidFill>
                  <a:srgbClr val="333333"/>
                </a:solidFill>
                <a:effectLst/>
                <a:latin typeface="Meiryo UI" panose="020B0604030504040204" pitchFamily="50" charset="-128"/>
                <a:ea typeface="Meiryo UI" panose="020B0604030504040204" pitchFamily="50" charset="-128"/>
              </a:rPr>
              <a:t>年半」や、「ぼくは両さんになりたかった。★谷根千ラプソディー」など、純粋な読み物として面白いコンテンツが満載です。読者が読みたいと思うコンテンツを公開し、読者がサイトのファンになる。読者が家を借りたい、買いたいという時には</a:t>
            </a:r>
            <a:r>
              <a:rPr lang="en-US" altLang="ja-JP" sz="1000" b="0" i="0" dirty="0">
                <a:solidFill>
                  <a:srgbClr val="333333"/>
                </a:solidFill>
                <a:effectLst/>
                <a:latin typeface="Meiryo UI" panose="020B0604030504040204" pitchFamily="50" charset="-128"/>
                <a:ea typeface="Meiryo UI" panose="020B0604030504040204" pitchFamily="50" charset="-128"/>
              </a:rPr>
              <a:t>SUUMO</a:t>
            </a:r>
            <a:r>
              <a:rPr lang="ja-JP" altLang="en-US" sz="1000" b="0" i="0" dirty="0">
                <a:solidFill>
                  <a:srgbClr val="333333"/>
                </a:solidFill>
                <a:effectLst/>
                <a:latin typeface="Meiryo UI" panose="020B0604030504040204" pitchFamily="50" charset="-128"/>
                <a:ea typeface="Meiryo UI" panose="020B0604030504040204" pitchFamily="50" charset="-128"/>
              </a:rPr>
              <a:t>を思いうかべてもらう。コンテンツマーケティングの一連の流れが、見事に再現されている事例と言えるでしょう。</a:t>
            </a:r>
            <a:endParaRPr kumimoji="1" lang="en-US" altLang="ja-JP" sz="1000" dirty="0">
              <a:solidFill>
                <a:srgbClr val="333333"/>
              </a:solidFill>
              <a:latin typeface="Meiryo UI" panose="020B0604030504040204" pitchFamily="50" charset="-128"/>
              <a:ea typeface="Meiryo UI" panose="020B0604030504040204" pitchFamily="50" charset="-128"/>
            </a:endParaRPr>
          </a:p>
          <a:p>
            <a:pPr>
              <a:lnSpc>
                <a:spcPct val="150000"/>
              </a:lnSpc>
            </a:pPr>
            <a:r>
              <a:rPr kumimoji="1" lang="en-US" altLang="ja-JP" sz="1000" b="1" dirty="0">
                <a:solidFill>
                  <a:srgbClr val="333333"/>
                </a:solidFill>
                <a:latin typeface="Meiryo UI" panose="020B0604030504040204" pitchFamily="50" charset="-128"/>
                <a:ea typeface="Meiryo UI" panose="020B0604030504040204" pitchFamily="50" charset="-128"/>
              </a:rPr>
              <a:t>SUUMO</a:t>
            </a:r>
            <a:r>
              <a:rPr kumimoji="1" lang="ja-JP" altLang="en-US" sz="1000" b="1" dirty="0">
                <a:solidFill>
                  <a:srgbClr val="333333"/>
                </a:solidFill>
                <a:latin typeface="Meiryo UI" panose="020B0604030504040204" pitchFamily="50" charset="-128"/>
                <a:ea typeface="Meiryo UI" panose="020B0604030504040204" pitchFamily="50" charset="-128"/>
              </a:rPr>
              <a:t>タウン　</a:t>
            </a:r>
            <a:r>
              <a:rPr kumimoji="1" lang="en-US" altLang="ja-JP" sz="1000" dirty="0">
                <a:solidFill>
                  <a:schemeClr val="accent1"/>
                </a:solidFill>
                <a:latin typeface="Meiryo UI" panose="020B0604030504040204" pitchFamily="50" charset="-128"/>
                <a:ea typeface="Meiryo UI" panose="020B0604030504040204" pitchFamily="50" charset="-128"/>
              </a:rPr>
              <a:t>https://suumo.jp/town/</a:t>
            </a:r>
            <a:endParaRPr kumimoji="1" lang="ja-JP" altLang="en-US" sz="1000" dirty="0">
              <a:solidFill>
                <a:schemeClr val="accent1"/>
              </a:solidFill>
              <a:latin typeface="Meiryo UI" panose="020B0604030504040204" pitchFamily="50" charset="-128"/>
              <a:ea typeface="Meiryo UI" panose="020B0604030504040204" pitchFamily="50" charset="-128"/>
            </a:endParaRPr>
          </a:p>
        </p:txBody>
      </p:sp>
      <p:sp>
        <p:nvSpPr>
          <p:cNvPr id="3" name="四角形: 角を丸くする 2">
            <a:extLst>
              <a:ext uri="{FF2B5EF4-FFF2-40B4-BE49-F238E27FC236}">
                <a16:creationId xmlns:a16="http://schemas.microsoft.com/office/drawing/2014/main" id="{6F4AAB12-6923-41B2-921B-E73F1CD330D4}"/>
              </a:ext>
            </a:extLst>
          </p:cNvPr>
          <p:cNvSpPr/>
          <p:nvPr/>
        </p:nvSpPr>
        <p:spPr>
          <a:xfrm>
            <a:off x="432335" y="4135861"/>
            <a:ext cx="6001124" cy="824129"/>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1000" dirty="0">
                <a:solidFill>
                  <a:schemeClr val="tx1"/>
                </a:solidFill>
                <a:latin typeface="Meiryo UI" panose="020B0604030504040204" pitchFamily="50" charset="-128"/>
                <a:ea typeface="Meiryo UI" panose="020B0604030504040204" pitchFamily="50" charset="-128"/>
              </a:rPr>
              <a:t>・生命保険とは一見関係のない、日常生活のお役立ちコンテンツを発信</a:t>
            </a:r>
            <a:endParaRPr kumimoji="1" lang="en-US" altLang="ja-JP" sz="1000" dirty="0">
              <a:solidFill>
                <a:schemeClr val="tx1"/>
              </a:solidFill>
              <a:latin typeface="Meiryo UI" panose="020B0604030504040204" pitchFamily="50" charset="-128"/>
              <a:ea typeface="Meiryo UI" panose="020B0604030504040204" pitchFamily="50" charset="-128"/>
            </a:endParaRPr>
          </a:p>
          <a:p>
            <a:pPr>
              <a:lnSpc>
                <a:spcPct val="150000"/>
              </a:lnSpc>
            </a:pPr>
            <a:r>
              <a:rPr kumimoji="1" lang="ja-JP" altLang="en-US" sz="1000" dirty="0">
                <a:solidFill>
                  <a:schemeClr val="tx1"/>
                </a:solidFill>
                <a:latin typeface="Meiryo UI" panose="020B0604030504040204" pitchFamily="50" charset="-128"/>
                <a:ea typeface="Meiryo UI" panose="020B0604030504040204" pitchFamily="50" charset="-128"/>
              </a:rPr>
              <a:t>・潜在顧客の検索流入や</a:t>
            </a:r>
            <a:r>
              <a:rPr kumimoji="1" lang="en-US" altLang="ja-JP" sz="1000" dirty="0">
                <a:solidFill>
                  <a:schemeClr val="tx1"/>
                </a:solidFill>
                <a:latin typeface="Meiryo UI" panose="020B0604030504040204" pitchFamily="50" charset="-128"/>
                <a:ea typeface="Meiryo UI" panose="020B0604030504040204" pitchFamily="50" charset="-128"/>
              </a:rPr>
              <a:t>SNS</a:t>
            </a:r>
            <a:r>
              <a:rPr kumimoji="1" lang="ja-JP" altLang="en-US" sz="1000" dirty="0">
                <a:solidFill>
                  <a:schemeClr val="tx1"/>
                </a:solidFill>
                <a:latin typeface="Meiryo UI" panose="020B0604030504040204" pitchFamily="50" charset="-128"/>
                <a:ea typeface="Meiryo UI" panose="020B0604030504040204" pitchFamily="50" charset="-128"/>
              </a:rPr>
              <a:t>からの流入を促す</a:t>
            </a:r>
            <a:endParaRPr kumimoji="1" lang="en-US" altLang="ja-JP" sz="1000" dirty="0">
              <a:solidFill>
                <a:schemeClr val="tx1"/>
              </a:solidFill>
              <a:latin typeface="Meiryo UI" panose="020B0604030504040204" pitchFamily="50" charset="-128"/>
              <a:ea typeface="Meiryo UI" panose="020B0604030504040204" pitchFamily="50" charset="-128"/>
            </a:endParaRPr>
          </a:p>
          <a:p>
            <a:pPr>
              <a:lnSpc>
                <a:spcPct val="150000"/>
              </a:lnSpc>
            </a:pPr>
            <a:r>
              <a:rPr kumimoji="1" lang="ja-JP" altLang="en-US" sz="1000" dirty="0">
                <a:solidFill>
                  <a:schemeClr val="tx1"/>
                </a:solidFill>
                <a:latin typeface="Meiryo UI" panose="020B0604030504040204" pitchFamily="50" charset="-128"/>
                <a:ea typeface="Meiryo UI" panose="020B0604030504040204" pitchFamily="50" charset="-128"/>
              </a:rPr>
              <a:t>・生命保険の加入を検討する際に、いつも触れている「ライフネット生命」を思い出してもらえるように</a:t>
            </a:r>
            <a:endParaRPr kumimoji="1" lang="en-US" altLang="ja-JP" sz="1000" dirty="0">
              <a:solidFill>
                <a:schemeClr val="tx1"/>
              </a:solidFill>
              <a:latin typeface="Meiryo UI" panose="020B0604030504040204" pitchFamily="50" charset="-128"/>
              <a:ea typeface="Meiryo UI" panose="020B0604030504040204" pitchFamily="50" charset="-128"/>
            </a:endParaRPr>
          </a:p>
        </p:txBody>
      </p:sp>
      <p:sp>
        <p:nvSpPr>
          <p:cNvPr id="58" name="正方形/長方形 57">
            <a:extLst>
              <a:ext uri="{FF2B5EF4-FFF2-40B4-BE49-F238E27FC236}">
                <a16:creationId xmlns:a16="http://schemas.microsoft.com/office/drawing/2014/main" id="{11D6F679-79B3-43C5-88E6-0B3B5C8ACD42}"/>
              </a:ext>
            </a:extLst>
          </p:cNvPr>
          <p:cNvSpPr/>
          <p:nvPr/>
        </p:nvSpPr>
        <p:spPr>
          <a:xfrm>
            <a:off x="5413295" y="3996347"/>
            <a:ext cx="1012370" cy="365310"/>
          </a:xfrm>
          <a:prstGeom prst="rect">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1"/>
                </a:solidFill>
                <a:latin typeface="Meiryo UI" panose="020B0604030504040204" pitchFamily="50" charset="-128"/>
                <a:ea typeface="Meiryo UI" panose="020B0604030504040204" pitchFamily="50" charset="-128"/>
              </a:rPr>
              <a:t>POINT</a:t>
            </a:r>
            <a:endParaRPr kumimoji="1" lang="ja-JP" altLang="en-US" sz="1200" b="1" dirty="0">
              <a:solidFill>
                <a:schemeClr val="bg1"/>
              </a:solidFill>
              <a:latin typeface="Meiryo UI" panose="020B0604030504040204" pitchFamily="50" charset="-128"/>
              <a:ea typeface="Meiryo UI" panose="020B0604030504040204" pitchFamily="50" charset="-128"/>
            </a:endParaRPr>
          </a:p>
        </p:txBody>
      </p:sp>
      <p:sp>
        <p:nvSpPr>
          <p:cNvPr id="59" name="四角形: 角を丸くする 58">
            <a:extLst>
              <a:ext uri="{FF2B5EF4-FFF2-40B4-BE49-F238E27FC236}">
                <a16:creationId xmlns:a16="http://schemas.microsoft.com/office/drawing/2014/main" id="{BDBF6907-17B1-4C4E-9224-912070BB735E}"/>
              </a:ext>
            </a:extLst>
          </p:cNvPr>
          <p:cNvSpPr/>
          <p:nvPr/>
        </p:nvSpPr>
        <p:spPr>
          <a:xfrm>
            <a:off x="428438" y="7713039"/>
            <a:ext cx="6001124" cy="824129"/>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1000" dirty="0">
                <a:solidFill>
                  <a:schemeClr val="tx1"/>
                </a:solidFill>
                <a:latin typeface="Meiryo UI" panose="020B0604030504040204" pitchFamily="50" charset="-128"/>
                <a:ea typeface="Meiryo UI" panose="020B0604030504040204" pitchFamily="50" charset="-128"/>
              </a:rPr>
              <a:t>・街に対する愛情や魅力が感じられる、良質なコンテンツを発信</a:t>
            </a:r>
            <a:endParaRPr kumimoji="1" lang="en-US" altLang="ja-JP" sz="1000" dirty="0">
              <a:solidFill>
                <a:schemeClr val="tx1"/>
              </a:solidFill>
              <a:latin typeface="Meiryo UI" panose="020B0604030504040204" pitchFamily="50" charset="-128"/>
              <a:ea typeface="Meiryo UI" panose="020B0604030504040204" pitchFamily="50" charset="-128"/>
            </a:endParaRPr>
          </a:p>
          <a:p>
            <a:pPr>
              <a:lnSpc>
                <a:spcPct val="150000"/>
              </a:lnSpc>
            </a:pPr>
            <a:r>
              <a:rPr kumimoji="1" lang="ja-JP" altLang="en-US" sz="1000" dirty="0">
                <a:solidFill>
                  <a:schemeClr val="tx1"/>
                </a:solidFill>
                <a:latin typeface="Meiryo UI" panose="020B0604030504040204" pitchFamily="50" charset="-128"/>
                <a:ea typeface="Meiryo UI" panose="020B0604030504040204" pitchFamily="50" charset="-128"/>
              </a:rPr>
              <a:t>・新コンテンツを楽しみにするリピートユーザーを増やし、街に対するあこがれの気持ちも醸成</a:t>
            </a:r>
            <a:endParaRPr kumimoji="1" lang="en-US" altLang="ja-JP" sz="1000" dirty="0">
              <a:solidFill>
                <a:schemeClr val="tx1"/>
              </a:solidFill>
              <a:latin typeface="Meiryo UI" panose="020B0604030504040204" pitchFamily="50" charset="-128"/>
              <a:ea typeface="Meiryo UI" panose="020B0604030504040204" pitchFamily="50" charset="-128"/>
            </a:endParaRPr>
          </a:p>
          <a:p>
            <a:pPr>
              <a:lnSpc>
                <a:spcPct val="150000"/>
              </a:lnSpc>
            </a:pPr>
            <a:r>
              <a:rPr kumimoji="1" lang="ja-JP" altLang="en-US" sz="1000" dirty="0">
                <a:solidFill>
                  <a:schemeClr val="tx1"/>
                </a:solidFill>
                <a:latin typeface="Meiryo UI" panose="020B0604030504040204" pitchFamily="50" charset="-128"/>
                <a:ea typeface="Meiryo UI" panose="020B0604030504040204" pitchFamily="50" charset="-128"/>
              </a:rPr>
              <a:t>・引っ越しを検討する際に「</a:t>
            </a:r>
            <a:r>
              <a:rPr kumimoji="1" lang="en-US" altLang="ja-JP" sz="1000" dirty="0">
                <a:solidFill>
                  <a:schemeClr val="tx1"/>
                </a:solidFill>
                <a:latin typeface="Meiryo UI" panose="020B0604030504040204" pitchFamily="50" charset="-128"/>
                <a:ea typeface="Meiryo UI" panose="020B0604030504040204" pitchFamily="50" charset="-128"/>
              </a:rPr>
              <a:t>SUUMO</a:t>
            </a:r>
            <a:r>
              <a:rPr kumimoji="1" lang="ja-JP" altLang="en-US" sz="1000" dirty="0">
                <a:solidFill>
                  <a:schemeClr val="tx1"/>
                </a:solidFill>
                <a:latin typeface="Meiryo UI" panose="020B0604030504040204" pitchFamily="50" charset="-128"/>
                <a:ea typeface="Meiryo UI" panose="020B0604030504040204" pitchFamily="50" charset="-128"/>
              </a:rPr>
              <a:t>」を思い出して利用してもらえるように</a:t>
            </a:r>
            <a:endParaRPr kumimoji="1" lang="en-US" altLang="ja-JP" sz="1000" dirty="0">
              <a:solidFill>
                <a:schemeClr val="tx1"/>
              </a:solidFill>
              <a:latin typeface="Meiryo UI" panose="020B0604030504040204" pitchFamily="50" charset="-128"/>
              <a:ea typeface="Meiryo UI" panose="020B0604030504040204" pitchFamily="50" charset="-128"/>
            </a:endParaRPr>
          </a:p>
        </p:txBody>
      </p:sp>
      <p:sp>
        <p:nvSpPr>
          <p:cNvPr id="60" name="正方形/長方形 59">
            <a:extLst>
              <a:ext uri="{FF2B5EF4-FFF2-40B4-BE49-F238E27FC236}">
                <a16:creationId xmlns:a16="http://schemas.microsoft.com/office/drawing/2014/main" id="{B22773D2-3A44-406B-B40D-042F63F451B9}"/>
              </a:ext>
            </a:extLst>
          </p:cNvPr>
          <p:cNvSpPr/>
          <p:nvPr/>
        </p:nvSpPr>
        <p:spPr>
          <a:xfrm>
            <a:off x="5409398" y="7573525"/>
            <a:ext cx="1012370" cy="365310"/>
          </a:xfrm>
          <a:prstGeom prst="rect">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1"/>
                </a:solidFill>
                <a:latin typeface="Meiryo UI" panose="020B0604030504040204" pitchFamily="50" charset="-128"/>
                <a:ea typeface="Meiryo UI" panose="020B0604030504040204" pitchFamily="50" charset="-128"/>
              </a:rPr>
              <a:t>POINT</a:t>
            </a:r>
            <a:endParaRPr kumimoji="1" lang="ja-JP" altLang="en-US" sz="12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60887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B7CACB0B-D6F5-484D-B69C-941A9E3A1AC1}"/>
              </a:ext>
            </a:extLst>
          </p:cNvPr>
          <p:cNvSpPr/>
          <p:nvPr/>
        </p:nvSpPr>
        <p:spPr>
          <a:xfrm>
            <a:off x="0" y="0"/>
            <a:ext cx="6858000" cy="8241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70C0"/>
              </a:solidFill>
            </a:endParaRPr>
          </a:p>
        </p:txBody>
      </p:sp>
      <p:sp>
        <p:nvSpPr>
          <p:cNvPr id="4" name="テキスト ボックス 3">
            <a:extLst>
              <a:ext uri="{FF2B5EF4-FFF2-40B4-BE49-F238E27FC236}">
                <a16:creationId xmlns:a16="http://schemas.microsoft.com/office/drawing/2014/main" id="{C56ECF24-08C0-4C32-873B-16B6D6F00047}"/>
              </a:ext>
            </a:extLst>
          </p:cNvPr>
          <p:cNvSpPr txBox="1"/>
          <p:nvPr/>
        </p:nvSpPr>
        <p:spPr>
          <a:xfrm>
            <a:off x="222414" y="207065"/>
            <a:ext cx="4435830" cy="369332"/>
          </a:xfrm>
          <a:prstGeom prst="rect">
            <a:avLst/>
          </a:prstGeom>
          <a:noFill/>
        </p:spPr>
        <p:txBody>
          <a:bodyPr wrap="none" rtlCol="0">
            <a:spAutoFit/>
          </a:bodyPr>
          <a:lstStyle/>
          <a:p>
            <a:r>
              <a:rPr kumimoji="1" lang="ja-JP" altLang="en-US" b="1" dirty="0">
                <a:solidFill>
                  <a:schemeClr val="bg1"/>
                </a:solidFill>
                <a:latin typeface="Meiryo UI" panose="020B0604030504040204" pitchFamily="50" charset="-128"/>
                <a:ea typeface="Meiryo UI" panose="020B0604030504040204" pitchFamily="50" charset="-128"/>
              </a:rPr>
              <a:t>コンテンツマーケティングの成功事例（海外）</a:t>
            </a:r>
          </a:p>
        </p:txBody>
      </p:sp>
      <p:sp>
        <p:nvSpPr>
          <p:cNvPr id="5" name="テキスト ボックス 4">
            <a:extLst>
              <a:ext uri="{FF2B5EF4-FFF2-40B4-BE49-F238E27FC236}">
                <a16:creationId xmlns:a16="http://schemas.microsoft.com/office/drawing/2014/main" id="{AED84A29-5CA0-4F43-8E3A-264E66C2C12F}"/>
              </a:ext>
            </a:extLst>
          </p:cNvPr>
          <p:cNvSpPr txBox="1"/>
          <p:nvPr/>
        </p:nvSpPr>
        <p:spPr>
          <a:xfrm>
            <a:off x="235130" y="1667688"/>
            <a:ext cx="1084336" cy="307777"/>
          </a:xfrm>
          <a:prstGeom prst="rect">
            <a:avLst/>
          </a:prstGeom>
          <a:noFill/>
        </p:spPr>
        <p:txBody>
          <a:bodyPr wrap="none" rtlCol="0">
            <a:spAutoFit/>
          </a:bodyPr>
          <a:lstStyle/>
          <a:p>
            <a:r>
              <a:rPr kumimoji="1" lang="en-US" altLang="ja-JP" sz="1400" b="1" dirty="0">
                <a:solidFill>
                  <a:srgbClr val="0070C0"/>
                </a:solidFill>
                <a:latin typeface="Meiryo UI" panose="020B0604030504040204" pitchFamily="50" charset="-128"/>
                <a:ea typeface="Meiryo UI" panose="020B0604030504040204" pitchFamily="50" charset="-128"/>
              </a:rPr>
              <a:t>Pure VPN</a:t>
            </a:r>
            <a:endParaRPr kumimoji="1" lang="ja-JP" altLang="en-US" sz="1400" b="1" dirty="0">
              <a:solidFill>
                <a:srgbClr val="0070C0"/>
              </a:solidFill>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965F0004-AEDA-4672-B275-3AB372704F94}"/>
              </a:ext>
            </a:extLst>
          </p:cNvPr>
          <p:cNvSpPr txBox="1"/>
          <p:nvPr/>
        </p:nvSpPr>
        <p:spPr>
          <a:xfrm>
            <a:off x="215537" y="981275"/>
            <a:ext cx="6139542" cy="521746"/>
          </a:xfrm>
          <a:prstGeom prst="rect">
            <a:avLst/>
          </a:prstGeom>
          <a:noFill/>
        </p:spPr>
        <p:txBody>
          <a:bodyPr wrap="square" rtlCol="0">
            <a:spAutoFit/>
          </a:bodyPr>
          <a:lstStyle/>
          <a:p>
            <a:pPr algn="just">
              <a:lnSpc>
                <a:spcPct val="150000"/>
              </a:lnSpc>
            </a:pPr>
            <a:r>
              <a:rPr kumimoji="1" lang="ja-JP" altLang="en-US" sz="1000" dirty="0">
                <a:latin typeface="Meiryo UI" panose="020B0604030504040204" pitchFamily="50" charset="-128"/>
                <a:ea typeface="Meiryo UI" panose="020B0604030504040204" pitchFamily="50" charset="-128"/>
              </a:rPr>
              <a:t>コンテンツマーケティング先進国の海外では、ブランディングにも貢献する戦略的なコンテンツが発信されています。ここでは、海外の成功事例を</a:t>
            </a:r>
            <a:r>
              <a:rPr kumimoji="1" lang="en-US" altLang="ja-JP" sz="1000" dirty="0">
                <a:latin typeface="Meiryo UI" panose="020B0604030504040204" pitchFamily="50" charset="-128"/>
                <a:ea typeface="Meiryo UI" panose="020B0604030504040204" pitchFamily="50" charset="-128"/>
              </a:rPr>
              <a:t>2</a:t>
            </a:r>
            <a:r>
              <a:rPr kumimoji="1" lang="ja-JP" altLang="en-US" sz="1000" dirty="0">
                <a:latin typeface="Meiryo UI" panose="020B0604030504040204" pitchFamily="50" charset="-128"/>
                <a:ea typeface="Meiryo UI" panose="020B0604030504040204" pitchFamily="50" charset="-128"/>
              </a:rPr>
              <a:t>つご紹介します。</a:t>
            </a:r>
          </a:p>
        </p:txBody>
      </p:sp>
      <p:sp>
        <p:nvSpPr>
          <p:cNvPr id="12" name="テキスト ボックス 11">
            <a:extLst>
              <a:ext uri="{FF2B5EF4-FFF2-40B4-BE49-F238E27FC236}">
                <a16:creationId xmlns:a16="http://schemas.microsoft.com/office/drawing/2014/main" id="{D8FC3A79-196F-4136-97E7-B30000A2F096}"/>
              </a:ext>
            </a:extLst>
          </p:cNvPr>
          <p:cNvSpPr txBox="1"/>
          <p:nvPr/>
        </p:nvSpPr>
        <p:spPr>
          <a:xfrm>
            <a:off x="215537" y="2089607"/>
            <a:ext cx="6139542" cy="1906740"/>
          </a:xfrm>
          <a:prstGeom prst="rect">
            <a:avLst/>
          </a:prstGeom>
          <a:noFill/>
        </p:spPr>
        <p:txBody>
          <a:bodyPr wrap="square" rtlCol="0">
            <a:spAutoFit/>
          </a:bodyPr>
          <a:lstStyle/>
          <a:p>
            <a:pPr>
              <a:lnSpc>
                <a:spcPct val="150000"/>
              </a:lnSpc>
            </a:pPr>
            <a:r>
              <a:rPr lang="en-US" altLang="ja-JP" sz="1000" b="0" i="0" dirty="0">
                <a:solidFill>
                  <a:srgbClr val="333333"/>
                </a:solidFill>
                <a:effectLst/>
                <a:latin typeface="Meiryo UI" panose="020B0604030504040204" pitchFamily="50" charset="-128"/>
                <a:ea typeface="Meiryo UI" panose="020B0604030504040204" pitchFamily="50" charset="-128"/>
              </a:rPr>
              <a:t>VPN</a:t>
            </a:r>
            <a:r>
              <a:rPr lang="ja-JP" altLang="en-US" sz="1000" b="0" i="0" dirty="0">
                <a:solidFill>
                  <a:srgbClr val="333333"/>
                </a:solidFill>
                <a:effectLst/>
                <a:latin typeface="Meiryo UI" panose="020B0604030504040204" pitchFamily="50" charset="-128"/>
                <a:ea typeface="Meiryo UI" panose="020B0604030504040204" pitchFamily="50" charset="-128"/>
              </a:rPr>
              <a:t>（</a:t>
            </a:r>
            <a:r>
              <a:rPr lang="en-US" altLang="ja-JP" sz="1000" b="0" i="0" dirty="0">
                <a:solidFill>
                  <a:srgbClr val="333333"/>
                </a:solidFill>
                <a:effectLst/>
                <a:latin typeface="Meiryo UI" panose="020B0604030504040204" pitchFamily="50" charset="-128"/>
                <a:ea typeface="Meiryo UI" panose="020B0604030504040204" pitchFamily="50" charset="-128"/>
              </a:rPr>
              <a:t>Virtual Private Network</a:t>
            </a:r>
            <a:r>
              <a:rPr lang="ja-JP" altLang="en-US" sz="1000" b="0" i="0" dirty="0">
                <a:solidFill>
                  <a:srgbClr val="333333"/>
                </a:solidFill>
                <a:effectLst/>
                <a:latin typeface="Meiryo UI" panose="020B0604030504040204" pitchFamily="50" charset="-128"/>
                <a:ea typeface="Meiryo UI" panose="020B0604030504040204" pitchFamily="50" charset="-128"/>
              </a:rPr>
              <a:t>）サービス事業を展開する</a:t>
            </a:r>
            <a:r>
              <a:rPr lang="en-US" altLang="ja-JP" sz="1000" b="0" i="0" dirty="0">
                <a:solidFill>
                  <a:srgbClr val="333333"/>
                </a:solidFill>
                <a:effectLst/>
                <a:latin typeface="Meiryo UI" panose="020B0604030504040204" pitchFamily="50" charset="-128"/>
                <a:ea typeface="Meiryo UI" panose="020B0604030504040204" pitchFamily="50" charset="-128"/>
              </a:rPr>
              <a:t>Pure VPN</a:t>
            </a:r>
            <a:r>
              <a:rPr lang="ja-JP" altLang="en-US" sz="1000" b="0" i="0" dirty="0">
                <a:solidFill>
                  <a:srgbClr val="333333"/>
                </a:solidFill>
                <a:effectLst/>
                <a:latin typeface="Meiryo UI" panose="020B0604030504040204" pitchFamily="50" charset="-128"/>
                <a:ea typeface="Meiryo UI" panose="020B0604030504040204" pitchFamily="50" charset="-128"/>
              </a:rPr>
              <a:t>が運営する、サイバーストーキング専門のオウンドメディアです。サイバーストーキングの被害に遭いやすい女性向けに、情報発信されています。サイバーストーキングについての知識や、実際に被害を被った女性へのインタビュー、セキュリティーの専門家によるアドバイスなどが公開されています。</a:t>
            </a:r>
            <a:endParaRPr lang="en-US" altLang="ja-JP" sz="1000" b="0" i="0" dirty="0">
              <a:solidFill>
                <a:srgbClr val="333333"/>
              </a:solidFill>
              <a:effectLst/>
              <a:latin typeface="Meiryo UI" panose="020B0604030504040204" pitchFamily="50" charset="-128"/>
              <a:ea typeface="Meiryo UI" panose="020B0604030504040204" pitchFamily="50" charset="-128"/>
            </a:endParaRPr>
          </a:p>
          <a:p>
            <a:pPr>
              <a:lnSpc>
                <a:spcPct val="150000"/>
              </a:lnSpc>
            </a:pPr>
            <a:endParaRPr lang="en-US" altLang="ja-JP" sz="1000" dirty="0">
              <a:solidFill>
                <a:srgbClr val="333333"/>
              </a:solidFill>
              <a:latin typeface="Meiryo UI" panose="020B0604030504040204" pitchFamily="50" charset="-128"/>
              <a:ea typeface="Meiryo UI" panose="020B0604030504040204" pitchFamily="50" charset="-128"/>
            </a:endParaRPr>
          </a:p>
          <a:p>
            <a:pPr>
              <a:lnSpc>
                <a:spcPct val="150000"/>
              </a:lnSpc>
            </a:pPr>
            <a:r>
              <a:rPr lang="ja-JP" altLang="en-US" sz="1000" b="0" i="0" dirty="0">
                <a:solidFill>
                  <a:srgbClr val="333333"/>
                </a:solidFill>
                <a:effectLst/>
                <a:latin typeface="Meiryo UI" panose="020B0604030504040204" pitchFamily="50" charset="-128"/>
                <a:ea typeface="Meiryo UI" panose="020B0604030504040204" pitchFamily="50" charset="-128"/>
              </a:rPr>
              <a:t>読者に対し、サイバーストーキングの恐ろしさを、「</a:t>
            </a:r>
            <a:r>
              <a:rPr lang="en-US" altLang="ja-JP" sz="1000" b="0" i="0" dirty="0">
                <a:solidFill>
                  <a:srgbClr val="333333"/>
                </a:solidFill>
                <a:effectLst/>
                <a:latin typeface="Meiryo UI" panose="020B0604030504040204" pitchFamily="50" charset="-128"/>
                <a:ea typeface="Meiryo UI" panose="020B0604030504040204" pitchFamily="50" charset="-128"/>
              </a:rPr>
              <a:t>Learn</a:t>
            </a:r>
            <a:r>
              <a:rPr lang="ja-JP" altLang="en-US" sz="1000" b="0" i="0" dirty="0">
                <a:solidFill>
                  <a:srgbClr val="333333"/>
                </a:solidFill>
                <a:effectLst/>
                <a:latin typeface="Meiryo UI" panose="020B0604030504040204" pitchFamily="50" charset="-128"/>
                <a:ea typeface="Meiryo UI" panose="020B0604030504040204" pitchFamily="50" charset="-128"/>
              </a:rPr>
              <a:t>＝知識」、「</a:t>
            </a:r>
            <a:r>
              <a:rPr lang="en-US" altLang="ja-JP" sz="1000" b="0" i="0" dirty="0">
                <a:solidFill>
                  <a:srgbClr val="333333"/>
                </a:solidFill>
                <a:effectLst/>
                <a:latin typeface="Meiryo UI" panose="020B0604030504040204" pitchFamily="50" charset="-128"/>
                <a:ea typeface="Meiryo UI" panose="020B0604030504040204" pitchFamily="50" charset="-128"/>
              </a:rPr>
              <a:t>Inspire</a:t>
            </a:r>
            <a:r>
              <a:rPr lang="ja-JP" altLang="en-US" sz="1000" b="0" i="0" dirty="0">
                <a:solidFill>
                  <a:srgbClr val="333333"/>
                </a:solidFill>
                <a:effectLst/>
                <a:latin typeface="Meiryo UI" panose="020B0604030504040204" pitchFamily="50" charset="-128"/>
                <a:ea typeface="Meiryo UI" panose="020B0604030504040204" pitchFamily="50" charset="-128"/>
              </a:rPr>
              <a:t>＝喚起」、「</a:t>
            </a:r>
            <a:r>
              <a:rPr lang="en-US" altLang="ja-JP" sz="1000" b="0" i="0" dirty="0">
                <a:solidFill>
                  <a:srgbClr val="333333"/>
                </a:solidFill>
                <a:effectLst/>
                <a:latin typeface="Meiryo UI" panose="020B0604030504040204" pitchFamily="50" charset="-128"/>
                <a:ea typeface="Meiryo UI" panose="020B0604030504040204" pitchFamily="50" charset="-128"/>
              </a:rPr>
              <a:t>Trust</a:t>
            </a:r>
            <a:r>
              <a:rPr lang="ja-JP" altLang="en-US" sz="1000" b="0" i="0" dirty="0">
                <a:solidFill>
                  <a:srgbClr val="333333"/>
                </a:solidFill>
                <a:effectLst/>
                <a:latin typeface="Meiryo UI" panose="020B0604030504040204" pitchFamily="50" charset="-128"/>
                <a:ea typeface="Meiryo UI" panose="020B0604030504040204" pitchFamily="50" charset="-128"/>
              </a:rPr>
              <a:t>＝信頼」の</a:t>
            </a:r>
            <a:r>
              <a:rPr lang="en-US" altLang="ja-JP" sz="1000" b="0" i="0" dirty="0">
                <a:solidFill>
                  <a:srgbClr val="333333"/>
                </a:solidFill>
                <a:effectLst/>
                <a:latin typeface="Meiryo UI" panose="020B0604030504040204" pitchFamily="50" charset="-128"/>
                <a:ea typeface="Meiryo UI" panose="020B0604030504040204" pitchFamily="50" charset="-128"/>
              </a:rPr>
              <a:t>3</a:t>
            </a:r>
            <a:r>
              <a:rPr lang="ja-JP" altLang="en-US" sz="1000" b="0" i="0" dirty="0">
                <a:solidFill>
                  <a:srgbClr val="333333"/>
                </a:solidFill>
                <a:effectLst/>
                <a:latin typeface="Meiryo UI" panose="020B0604030504040204" pitchFamily="50" charset="-128"/>
                <a:ea typeface="Meiryo UI" panose="020B0604030504040204" pitchFamily="50" charset="-128"/>
              </a:rPr>
              <a:t>段階で示し、警戒するよう促しています。その上で、サイバーストーキングを回避する方法と、</a:t>
            </a:r>
            <a:r>
              <a:rPr lang="en-US" altLang="ja-JP" sz="1000" b="0" i="0" dirty="0">
                <a:solidFill>
                  <a:srgbClr val="333333"/>
                </a:solidFill>
                <a:effectLst/>
                <a:latin typeface="Meiryo UI" panose="020B0604030504040204" pitchFamily="50" charset="-128"/>
                <a:ea typeface="Meiryo UI" panose="020B0604030504040204" pitchFamily="50" charset="-128"/>
              </a:rPr>
              <a:t>VPN</a:t>
            </a:r>
            <a:r>
              <a:rPr lang="ja-JP" altLang="en-US" sz="1000" b="0" i="0" dirty="0">
                <a:solidFill>
                  <a:srgbClr val="333333"/>
                </a:solidFill>
                <a:effectLst/>
                <a:latin typeface="Meiryo UI" panose="020B0604030504040204" pitchFamily="50" charset="-128"/>
                <a:ea typeface="Meiryo UI" panose="020B0604030504040204" pitchFamily="50" charset="-128"/>
              </a:rPr>
              <a:t>が防御にどのように役立つかを掲示しているのが特徴です。</a:t>
            </a:r>
            <a:endParaRPr lang="en-US" altLang="ja-JP" sz="1000" b="0" i="0" dirty="0">
              <a:solidFill>
                <a:srgbClr val="333333"/>
              </a:solidFill>
              <a:effectLst/>
              <a:latin typeface="Meiryo UI" panose="020B0604030504040204" pitchFamily="50" charset="-128"/>
              <a:ea typeface="Meiryo UI" panose="020B0604030504040204" pitchFamily="50" charset="-128"/>
            </a:endParaRPr>
          </a:p>
          <a:p>
            <a:pPr>
              <a:lnSpc>
                <a:spcPct val="150000"/>
              </a:lnSpc>
            </a:pPr>
            <a:r>
              <a:rPr kumimoji="1" lang="en-US" altLang="ja-JP" sz="1000" b="1" dirty="0">
                <a:latin typeface="Meiryo UI" panose="020B0604030504040204" pitchFamily="50" charset="-128"/>
                <a:ea typeface="Meiryo UI" panose="020B0604030504040204" pitchFamily="50" charset="-128"/>
              </a:rPr>
              <a:t>Let`s STOP Cyberstalking</a:t>
            </a:r>
            <a:r>
              <a:rPr kumimoji="1" lang="ja-JP" altLang="en-US" sz="1000" dirty="0">
                <a:latin typeface="Meiryo UI" panose="020B0604030504040204" pitchFamily="50" charset="-128"/>
                <a:ea typeface="Meiryo UI" panose="020B0604030504040204" pitchFamily="50" charset="-128"/>
              </a:rPr>
              <a:t>　</a:t>
            </a:r>
            <a:r>
              <a:rPr kumimoji="1" lang="en-US" altLang="ja-JP" sz="1000" dirty="0">
                <a:solidFill>
                  <a:schemeClr val="accent1"/>
                </a:solidFill>
                <a:latin typeface="Meiryo UI" panose="020B0604030504040204" pitchFamily="50" charset="-128"/>
                <a:ea typeface="Meiryo UI" panose="020B0604030504040204" pitchFamily="50" charset="-128"/>
              </a:rPr>
              <a:t>https://www.purevpn.com/stop-cyberstalking</a:t>
            </a:r>
            <a:endParaRPr kumimoji="1" lang="ja-JP" altLang="en-US" sz="1000" dirty="0">
              <a:solidFill>
                <a:schemeClr val="accent1"/>
              </a:solidFill>
              <a:latin typeface="Meiryo UI" panose="020B0604030504040204" pitchFamily="50" charset="-128"/>
              <a:ea typeface="Meiryo UI" panose="020B0604030504040204" pitchFamily="50" charset="-128"/>
            </a:endParaRPr>
          </a:p>
        </p:txBody>
      </p:sp>
      <p:sp>
        <p:nvSpPr>
          <p:cNvPr id="15" name="スライド番号プレースホルダー 14">
            <a:extLst>
              <a:ext uri="{FF2B5EF4-FFF2-40B4-BE49-F238E27FC236}">
                <a16:creationId xmlns:a16="http://schemas.microsoft.com/office/drawing/2014/main" id="{F76BA463-2CA5-407C-9F62-64389B658E8A}"/>
              </a:ext>
            </a:extLst>
          </p:cNvPr>
          <p:cNvSpPr>
            <a:spLocks noGrp="1"/>
          </p:cNvSpPr>
          <p:nvPr>
            <p:ph type="sldNum" sz="quarter" idx="12"/>
          </p:nvPr>
        </p:nvSpPr>
        <p:spPr/>
        <p:txBody>
          <a:bodyPr/>
          <a:lstStyle/>
          <a:p>
            <a:fld id="{63B03603-CE1D-4918-BE90-D188EC52250C}" type="slidenum">
              <a:rPr kumimoji="1" lang="ja-JP" altLang="en-US" smtClean="0"/>
              <a:t>11</a:t>
            </a:fld>
            <a:endParaRPr kumimoji="1" lang="ja-JP" altLang="en-US"/>
          </a:p>
        </p:txBody>
      </p:sp>
      <p:cxnSp>
        <p:nvCxnSpPr>
          <p:cNvPr id="18" name="直線コネクタ 17">
            <a:extLst>
              <a:ext uri="{FF2B5EF4-FFF2-40B4-BE49-F238E27FC236}">
                <a16:creationId xmlns:a16="http://schemas.microsoft.com/office/drawing/2014/main" id="{FDB14013-DDDE-4671-96AB-9CB99FEB3285}"/>
              </a:ext>
            </a:extLst>
          </p:cNvPr>
          <p:cNvCxnSpPr>
            <a:cxnSpLocks/>
          </p:cNvCxnSpPr>
          <p:nvPr/>
        </p:nvCxnSpPr>
        <p:spPr>
          <a:xfrm>
            <a:off x="33020" y="-5080"/>
            <a:ext cx="0" cy="824129"/>
          </a:xfrm>
          <a:prstGeom prst="line">
            <a:avLst/>
          </a:prstGeom>
          <a:ln w="762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55" name="テキスト ボックス 54">
            <a:extLst>
              <a:ext uri="{FF2B5EF4-FFF2-40B4-BE49-F238E27FC236}">
                <a16:creationId xmlns:a16="http://schemas.microsoft.com/office/drawing/2014/main" id="{CDF45F3C-1D8C-467C-83D7-DE4C72DA43A6}"/>
              </a:ext>
            </a:extLst>
          </p:cNvPr>
          <p:cNvSpPr txBox="1"/>
          <p:nvPr/>
        </p:nvSpPr>
        <p:spPr>
          <a:xfrm>
            <a:off x="242007" y="5243949"/>
            <a:ext cx="896399" cy="307777"/>
          </a:xfrm>
          <a:prstGeom prst="rect">
            <a:avLst/>
          </a:prstGeom>
          <a:noFill/>
        </p:spPr>
        <p:txBody>
          <a:bodyPr wrap="none" rtlCol="0">
            <a:spAutoFit/>
          </a:bodyPr>
          <a:lstStyle/>
          <a:p>
            <a:r>
              <a:rPr kumimoji="1" lang="en-US" altLang="ja-JP" sz="1400" b="1" dirty="0" err="1">
                <a:solidFill>
                  <a:srgbClr val="0070C0"/>
                </a:solidFill>
                <a:latin typeface="Meiryo UI" panose="020B0604030504040204" pitchFamily="50" charset="-128"/>
                <a:ea typeface="Meiryo UI" panose="020B0604030504040204" pitchFamily="50" charset="-128"/>
              </a:rPr>
              <a:t>Redbull</a:t>
            </a:r>
            <a:endParaRPr kumimoji="1" lang="ja-JP" altLang="en-US" sz="1400" b="1" dirty="0">
              <a:solidFill>
                <a:srgbClr val="0070C0"/>
              </a:solidFill>
              <a:latin typeface="Meiryo UI" panose="020B0604030504040204" pitchFamily="50" charset="-128"/>
              <a:ea typeface="Meiryo UI" panose="020B0604030504040204" pitchFamily="50" charset="-128"/>
            </a:endParaRPr>
          </a:p>
        </p:txBody>
      </p:sp>
      <p:sp>
        <p:nvSpPr>
          <p:cNvPr id="56" name="テキスト ボックス 55">
            <a:extLst>
              <a:ext uri="{FF2B5EF4-FFF2-40B4-BE49-F238E27FC236}">
                <a16:creationId xmlns:a16="http://schemas.microsoft.com/office/drawing/2014/main" id="{BFF7E3BF-F2D3-4C29-AF8E-4F6D01DB3100}"/>
              </a:ext>
            </a:extLst>
          </p:cNvPr>
          <p:cNvSpPr txBox="1"/>
          <p:nvPr/>
        </p:nvSpPr>
        <p:spPr>
          <a:xfrm>
            <a:off x="222414" y="5665868"/>
            <a:ext cx="6139542" cy="1445076"/>
          </a:xfrm>
          <a:prstGeom prst="rect">
            <a:avLst/>
          </a:prstGeom>
          <a:noFill/>
        </p:spPr>
        <p:txBody>
          <a:bodyPr wrap="square" rtlCol="0">
            <a:spAutoFit/>
          </a:bodyPr>
          <a:lstStyle/>
          <a:p>
            <a:pPr>
              <a:lnSpc>
                <a:spcPct val="150000"/>
              </a:lnSpc>
            </a:pPr>
            <a:r>
              <a:rPr lang="en-US" altLang="ja-JP" sz="1000" b="0" i="0" dirty="0" err="1">
                <a:solidFill>
                  <a:srgbClr val="333333"/>
                </a:solidFill>
                <a:effectLst/>
                <a:latin typeface="Meiryo UI" panose="020B0604030504040204" pitchFamily="50" charset="-128"/>
                <a:ea typeface="Meiryo UI" panose="020B0604030504040204" pitchFamily="50" charset="-128"/>
              </a:rPr>
              <a:t>Redbull</a:t>
            </a:r>
            <a:r>
              <a:rPr lang="ja-JP" altLang="en-US" sz="1000" b="0" i="0" dirty="0">
                <a:solidFill>
                  <a:srgbClr val="333333"/>
                </a:solidFill>
                <a:effectLst/>
                <a:latin typeface="Meiryo UI" panose="020B0604030504040204" pitchFamily="50" charset="-128"/>
                <a:ea typeface="Meiryo UI" panose="020B0604030504040204" pitchFamily="50" charset="-128"/>
              </a:rPr>
              <a:t>社は、エナジードリンクを提供する飲料メーカーです。「</a:t>
            </a:r>
            <a:r>
              <a:rPr lang="en-US" altLang="ja-JP" sz="1000" b="0" i="0" dirty="0">
                <a:solidFill>
                  <a:srgbClr val="333333"/>
                </a:solidFill>
                <a:effectLst/>
                <a:latin typeface="Meiryo UI" panose="020B0604030504040204" pitchFamily="50" charset="-128"/>
                <a:ea typeface="Meiryo UI" panose="020B0604030504040204" pitchFamily="50" charset="-128"/>
              </a:rPr>
              <a:t>The Red BULLETIN</a:t>
            </a:r>
            <a:r>
              <a:rPr lang="ja-JP" altLang="en-US" sz="1000" b="0" i="0" dirty="0">
                <a:solidFill>
                  <a:srgbClr val="333333"/>
                </a:solidFill>
                <a:effectLst/>
                <a:latin typeface="Meiryo UI" panose="020B0604030504040204" pitchFamily="50" charset="-128"/>
                <a:ea typeface="Meiryo UI" panose="020B0604030504040204" pitchFamily="50" charset="-128"/>
              </a:rPr>
              <a:t>」は、同社が運営するオウンドメディア。商品のターゲット層である、スポーツ好きの若者向けに、彼らが興味を持ちそうな話題を取り上げています。</a:t>
            </a:r>
            <a:endParaRPr lang="en-US" altLang="ja-JP" sz="1000" b="0" i="0" dirty="0">
              <a:solidFill>
                <a:srgbClr val="333333"/>
              </a:solidFill>
              <a:effectLst/>
              <a:latin typeface="Meiryo UI" panose="020B0604030504040204" pitchFamily="50" charset="-128"/>
              <a:ea typeface="Meiryo UI" panose="020B0604030504040204" pitchFamily="50" charset="-128"/>
            </a:endParaRPr>
          </a:p>
          <a:p>
            <a:pPr>
              <a:lnSpc>
                <a:spcPct val="150000"/>
              </a:lnSpc>
            </a:pPr>
            <a:endParaRPr lang="en-US" altLang="ja-JP" sz="1000" dirty="0">
              <a:solidFill>
                <a:srgbClr val="333333"/>
              </a:solidFill>
              <a:latin typeface="Meiryo UI" panose="020B0604030504040204" pitchFamily="50" charset="-128"/>
              <a:ea typeface="Meiryo UI" panose="020B0604030504040204" pitchFamily="50" charset="-128"/>
            </a:endParaRPr>
          </a:p>
          <a:p>
            <a:pPr>
              <a:lnSpc>
                <a:spcPct val="150000"/>
              </a:lnSpc>
            </a:pPr>
            <a:r>
              <a:rPr lang="ja-JP" altLang="en-US" sz="1000" b="0" i="0" dirty="0">
                <a:solidFill>
                  <a:srgbClr val="333333"/>
                </a:solidFill>
                <a:effectLst/>
                <a:latin typeface="Meiryo UI" panose="020B0604030504040204" pitchFamily="50" charset="-128"/>
                <a:ea typeface="Meiryo UI" panose="020B0604030504040204" pitchFamily="50" charset="-128"/>
              </a:rPr>
              <a:t>効果的なフィットネス方法や、アスリートの生きざまなど、一見、商品とは関係のない記事ばかりです。商品の宣伝は一切行わず、ひたすらターゲット層が欲しがる情報を公開することで、自社への信頼を獲得しているのです。</a:t>
            </a:r>
            <a:endParaRPr lang="en-US" altLang="ja-JP" sz="1000" b="0" i="0" dirty="0">
              <a:solidFill>
                <a:srgbClr val="333333"/>
              </a:solidFill>
              <a:effectLst/>
              <a:latin typeface="Meiryo UI" panose="020B0604030504040204" pitchFamily="50" charset="-128"/>
              <a:ea typeface="Meiryo UI" panose="020B0604030504040204" pitchFamily="50" charset="-128"/>
            </a:endParaRPr>
          </a:p>
          <a:p>
            <a:pPr>
              <a:lnSpc>
                <a:spcPct val="150000"/>
              </a:lnSpc>
            </a:pPr>
            <a:r>
              <a:rPr kumimoji="1" lang="en-US" altLang="ja-JP" sz="1000" b="1" dirty="0">
                <a:solidFill>
                  <a:srgbClr val="333333"/>
                </a:solidFill>
                <a:latin typeface="Meiryo UI" panose="020B0604030504040204" pitchFamily="50" charset="-128"/>
                <a:ea typeface="Meiryo UI" panose="020B0604030504040204" pitchFamily="50" charset="-128"/>
              </a:rPr>
              <a:t>The Red BULLETIN</a:t>
            </a:r>
            <a:r>
              <a:rPr kumimoji="1" lang="ja-JP" altLang="en-US" sz="1000" b="1" dirty="0">
                <a:solidFill>
                  <a:srgbClr val="333333"/>
                </a:solidFill>
                <a:latin typeface="Meiryo UI" panose="020B0604030504040204" pitchFamily="50" charset="-128"/>
                <a:ea typeface="Meiryo UI" panose="020B0604030504040204" pitchFamily="50" charset="-128"/>
              </a:rPr>
              <a:t>　</a:t>
            </a:r>
            <a:r>
              <a:rPr kumimoji="1" lang="en-US" altLang="ja-JP" sz="1000" dirty="0">
                <a:solidFill>
                  <a:schemeClr val="accent1"/>
                </a:solidFill>
                <a:latin typeface="Meiryo UI" panose="020B0604030504040204" pitchFamily="50" charset="-128"/>
                <a:ea typeface="Meiryo UI" panose="020B0604030504040204" pitchFamily="50" charset="-128"/>
              </a:rPr>
              <a:t>https://www.redbull.com/us-en/theredbulletin</a:t>
            </a:r>
            <a:endParaRPr kumimoji="1" lang="ja-JP" altLang="en-US" sz="1000" dirty="0">
              <a:solidFill>
                <a:schemeClr val="accent1"/>
              </a:solidFill>
              <a:latin typeface="Meiryo UI" panose="020B0604030504040204" pitchFamily="50" charset="-128"/>
              <a:ea typeface="Meiryo UI" panose="020B0604030504040204" pitchFamily="50" charset="-128"/>
            </a:endParaRPr>
          </a:p>
        </p:txBody>
      </p:sp>
      <p:sp>
        <p:nvSpPr>
          <p:cNvPr id="3" name="四角形: 角を丸くする 2">
            <a:extLst>
              <a:ext uri="{FF2B5EF4-FFF2-40B4-BE49-F238E27FC236}">
                <a16:creationId xmlns:a16="http://schemas.microsoft.com/office/drawing/2014/main" id="{6F4AAB12-6923-41B2-921B-E73F1CD330D4}"/>
              </a:ext>
            </a:extLst>
          </p:cNvPr>
          <p:cNvSpPr/>
          <p:nvPr/>
        </p:nvSpPr>
        <p:spPr>
          <a:xfrm>
            <a:off x="432335" y="4135861"/>
            <a:ext cx="6001124" cy="824129"/>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1000" dirty="0">
                <a:solidFill>
                  <a:schemeClr val="tx1"/>
                </a:solidFill>
                <a:latin typeface="Meiryo UI" panose="020B0604030504040204" pitchFamily="50" charset="-128"/>
                <a:ea typeface="Meiryo UI" panose="020B0604030504040204" pitchFamily="50" charset="-128"/>
              </a:rPr>
              <a:t>・サイバーストーキングの被害に遭いやすい女性をターゲットにコンテンツを発信</a:t>
            </a:r>
            <a:endParaRPr kumimoji="1" lang="en-US" altLang="ja-JP" sz="1000" dirty="0">
              <a:solidFill>
                <a:schemeClr val="tx1"/>
              </a:solidFill>
              <a:latin typeface="Meiryo UI" panose="020B0604030504040204" pitchFamily="50" charset="-128"/>
              <a:ea typeface="Meiryo UI" panose="020B0604030504040204" pitchFamily="50" charset="-128"/>
            </a:endParaRPr>
          </a:p>
          <a:p>
            <a:pPr>
              <a:lnSpc>
                <a:spcPct val="150000"/>
              </a:lnSpc>
            </a:pPr>
            <a:r>
              <a:rPr kumimoji="1" lang="ja-JP" altLang="en-US" sz="1000" dirty="0">
                <a:solidFill>
                  <a:schemeClr val="tx1"/>
                </a:solidFill>
                <a:latin typeface="Meiryo UI" panose="020B0604030504040204" pitchFamily="50" charset="-128"/>
                <a:ea typeface="Meiryo UI" panose="020B0604030504040204" pitchFamily="50" charset="-128"/>
              </a:rPr>
              <a:t>・サイバーストーキングの脅威を</a:t>
            </a:r>
            <a:r>
              <a:rPr lang="ja-JP" altLang="en-US" sz="1000" b="0" i="0" dirty="0">
                <a:solidFill>
                  <a:srgbClr val="333333"/>
                </a:solidFill>
                <a:effectLst/>
                <a:latin typeface="Meiryo UI" panose="020B0604030504040204" pitchFamily="50" charset="-128"/>
                <a:ea typeface="Meiryo UI" panose="020B0604030504040204" pitchFamily="50" charset="-128"/>
              </a:rPr>
              <a:t>「</a:t>
            </a:r>
            <a:r>
              <a:rPr lang="en-US" altLang="ja-JP" sz="1000" b="0" i="0" dirty="0">
                <a:solidFill>
                  <a:srgbClr val="333333"/>
                </a:solidFill>
                <a:effectLst/>
                <a:latin typeface="Meiryo UI" panose="020B0604030504040204" pitchFamily="50" charset="-128"/>
                <a:ea typeface="Meiryo UI" panose="020B0604030504040204" pitchFamily="50" charset="-128"/>
              </a:rPr>
              <a:t>Learn</a:t>
            </a:r>
            <a:r>
              <a:rPr lang="ja-JP" altLang="en-US" sz="1000" b="0" i="0" dirty="0">
                <a:solidFill>
                  <a:srgbClr val="333333"/>
                </a:solidFill>
                <a:effectLst/>
                <a:latin typeface="Meiryo UI" panose="020B0604030504040204" pitchFamily="50" charset="-128"/>
                <a:ea typeface="Meiryo UI" panose="020B0604030504040204" pitchFamily="50" charset="-128"/>
              </a:rPr>
              <a:t>＝知識」、「</a:t>
            </a:r>
            <a:r>
              <a:rPr lang="en-US" altLang="ja-JP" sz="1000" b="0" i="0" dirty="0">
                <a:solidFill>
                  <a:srgbClr val="333333"/>
                </a:solidFill>
                <a:effectLst/>
                <a:latin typeface="Meiryo UI" panose="020B0604030504040204" pitchFamily="50" charset="-128"/>
                <a:ea typeface="Meiryo UI" panose="020B0604030504040204" pitchFamily="50" charset="-128"/>
              </a:rPr>
              <a:t>Inspire</a:t>
            </a:r>
            <a:r>
              <a:rPr lang="ja-JP" altLang="en-US" sz="1000" b="0" i="0" dirty="0">
                <a:solidFill>
                  <a:srgbClr val="333333"/>
                </a:solidFill>
                <a:effectLst/>
                <a:latin typeface="Meiryo UI" panose="020B0604030504040204" pitchFamily="50" charset="-128"/>
                <a:ea typeface="Meiryo UI" panose="020B0604030504040204" pitchFamily="50" charset="-128"/>
              </a:rPr>
              <a:t>＝喚起」、「</a:t>
            </a:r>
            <a:r>
              <a:rPr lang="en-US" altLang="ja-JP" sz="1000" b="0" i="0" dirty="0">
                <a:solidFill>
                  <a:srgbClr val="333333"/>
                </a:solidFill>
                <a:effectLst/>
                <a:latin typeface="Meiryo UI" panose="020B0604030504040204" pitchFamily="50" charset="-128"/>
                <a:ea typeface="Meiryo UI" panose="020B0604030504040204" pitchFamily="50" charset="-128"/>
              </a:rPr>
              <a:t>Trust</a:t>
            </a:r>
            <a:r>
              <a:rPr lang="ja-JP" altLang="en-US" sz="1000" b="0" i="0" dirty="0">
                <a:solidFill>
                  <a:srgbClr val="333333"/>
                </a:solidFill>
                <a:effectLst/>
                <a:latin typeface="Meiryo UI" panose="020B0604030504040204" pitchFamily="50" charset="-128"/>
                <a:ea typeface="Meiryo UI" panose="020B0604030504040204" pitchFamily="50" charset="-128"/>
              </a:rPr>
              <a:t>＝信頼」の</a:t>
            </a:r>
            <a:r>
              <a:rPr lang="en-US" altLang="ja-JP" sz="1000" b="0" i="0" dirty="0">
                <a:solidFill>
                  <a:srgbClr val="333333"/>
                </a:solidFill>
                <a:effectLst/>
                <a:latin typeface="Meiryo UI" panose="020B0604030504040204" pitchFamily="50" charset="-128"/>
                <a:ea typeface="Meiryo UI" panose="020B0604030504040204" pitchFamily="50" charset="-128"/>
              </a:rPr>
              <a:t>3</a:t>
            </a:r>
            <a:r>
              <a:rPr lang="ja-JP" altLang="en-US" sz="1000" b="0" i="0" dirty="0">
                <a:solidFill>
                  <a:srgbClr val="333333"/>
                </a:solidFill>
                <a:effectLst/>
                <a:latin typeface="Meiryo UI" panose="020B0604030504040204" pitchFamily="50" charset="-128"/>
                <a:ea typeface="Meiryo UI" panose="020B0604030504040204" pitchFamily="50" charset="-128"/>
              </a:rPr>
              <a:t>段階で提示</a:t>
            </a:r>
            <a:endParaRPr lang="en-US" altLang="ja-JP" sz="1000" b="0" i="0" dirty="0">
              <a:solidFill>
                <a:srgbClr val="333333"/>
              </a:solidFill>
              <a:effectLst/>
              <a:latin typeface="Meiryo UI" panose="020B0604030504040204" pitchFamily="50" charset="-128"/>
              <a:ea typeface="Meiryo UI" panose="020B0604030504040204" pitchFamily="50" charset="-128"/>
            </a:endParaRPr>
          </a:p>
          <a:p>
            <a:pPr>
              <a:lnSpc>
                <a:spcPct val="150000"/>
              </a:lnSpc>
            </a:pPr>
            <a:r>
              <a:rPr kumimoji="1" lang="ja-JP" altLang="en-US" sz="1000" dirty="0">
                <a:solidFill>
                  <a:srgbClr val="333333"/>
                </a:solidFill>
                <a:latin typeface="Meiryo UI" panose="020B0604030504040204" pitchFamily="50" charset="-128"/>
                <a:ea typeface="Meiryo UI" panose="020B0604030504040204" pitchFamily="50" charset="-128"/>
              </a:rPr>
              <a:t>・脅威を啓蒙した上で、</a:t>
            </a:r>
            <a:r>
              <a:rPr kumimoji="1" lang="en-US" altLang="ja-JP" sz="1000" dirty="0">
                <a:solidFill>
                  <a:srgbClr val="333333"/>
                </a:solidFill>
                <a:latin typeface="Meiryo UI" panose="020B0604030504040204" pitchFamily="50" charset="-128"/>
                <a:ea typeface="Meiryo UI" panose="020B0604030504040204" pitchFamily="50" charset="-128"/>
              </a:rPr>
              <a:t>VPN</a:t>
            </a:r>
            <a:r>
              <a:rPr kumimoji="1" lang="ja-JP" altLang="en-US" sz="1000" dirty="0">
                <a:solidFill>
                  <a:srgbClr val="333333"/>
                </a:solidFill>
                <a:latin typeface="Meiryo UI" panose="020B0604030504040204" pitchFamily="50" charset="-128"/>
                <a:ea typeface="Meiryo UI" panose="020B0604030504040204" pitchFamily="50" charset="-128"/>
              </a:rPr>
              <a:t>のニーズを顕在化する</a:t>
            </a:r>
            <a:endParaRPr kumimoji="1" lang="en-US" altLang="ja-JP" sz="1000" dirty="0">
              <a:solidFill>
                <a:schemeClr val="tx1"/>
              </a:solidFill>
              <a:latin typeface="Meiryo UI" panose="020B0604030504040204" pitchFamily="50" charset="-128"/>
              <a:ea typeface="Meiryo UI" panose="020B0604030504040204" pitchFamily="50" charset="-128"/>
            </a:endParaRPr>
          </a:p>
        </p:txBody>
      </p:sp>
      <p:sp>
        <p:nvSpPr>
          <p:cNvPr id="58" name="正方形/長方形 57">
            <a:extLst>
              <a:ext uri="{FF2B5EF4-FFF2-40B4-BE49-F238E27FC236}">
                <a16:creationId xmlns:a16="http://schemas.microsoft.com/office/drawing/2014/main" id="{11D6F679-79B3-43C5-88E6-0B3B5C8ACD42}"/>
              </a:ext>
            </a:extLst>
          </p:cNvPr>
          <p:cNvSpPr/>
          <p:nvPr/>
        </p:nvSpPr>
        <p:spPr>
          <a:xfrm>
            <a:off x="5413295" y="3996347"/>
            <a:ext cx="1012370" cy="365310"/>
          </a:xfrm>
          <a:prstGeom prst="rect">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1"/>
                </a:solidFill>
                <a:latin typeface="Meiryo UI" panose="020B0604030504040204" pitchFamily="50" charset="-128"/>
                <a:ea typeface="Meiryo UI" panose="020B0604030504040204" pitchFamily="50" charset="-128"/>
              </a:rPr>
              <a:t>POINT</a:t>
            </a:r>
            <a:endParaRPr kumimoji="1" lang="ja-JP" altLang="en-US" sz="1200" b="1" dirty="0">
              <a:solidFill>
                <a:schemeClr val="bg1"/>
              </a:solidFill>
              <a:latin typeface="Meiryo UI" panose="020B0604030504040204" pitchFamily="50" charset="-128"/>
              <a:ea typeface="Meiryo UI" panose="020B0604030504040204" pitchFamily="50" charset="-128"/>
            </a:endParaRPr>
          </a:p>
        </p:txBody>
      </p:sp>
      <p:sp>
        <p:nvSpPr>
          <p:cNvPr id="59" name="四角形: 角を丸くする 58">
            <a:extLst>
              <a:ext uri="{FF2B5EF4-FFF2-40B4-BE49-F238E27FC236}">
                <a16:creationId xmlns:a16="http://schemas.microsoft.com/office/drawing/2014/main" id="{BDBF6907-17B1-4C4E-9224-912070BB735E}"/>
              </a:ext>
            </a:extLst>
          </p:cNvPr>
          <p:cNvSpPr/>
          <p:nvPr/>
        </p:nvSpPr>
        <p:spPr>
          <a:xfrm>
            <a:off x="428438" y="7308087"/>
            <a:ext cx="6001124" cy="824129"/>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1000" dirty="0">
                <a:solidFill>
                  <a:schemeClr val="tx1"/>
                </a:solidFill>
                <a:latin typeface="Meiryo UI" panose="020B0604030504040204" pitchFamily="50" charset="-128"/>
                <a:ea typeface="Meiryo UI" panose="020B0604030504040204" pitchFamily="50" charset="-128"/>
              </a:rPr>
              <a:t>・エナジードリンクのターゲット層が好むスポーツ・フィットネス関連コンテンツを発信</a:t>
            </a:r>
            <a:endParaRPr kumimoji="1" lang="en-US" altLang="ja-JP" sz="1000" dirty="0">
              <a:solidFill>
                <a:schemeClr val="tx1"/>
              </a:solidFill>
              <a:latin typeface="Meiryo UI" panose="020B0604030504040204" pitchFamily="50" charset="-128"/>
              <a:ea typeface="Meiryo UI" panose="020B0604030504040204" pitchFamily="50" charset="-128"/>
            </a:endParaRPr>
          </a:p>
          <a:p>
            <a:pPr>
              <a:lnSpc>
                <a:spcPct val="150000"/>
              </a:lnSpc>
            </a:pPr>
            <a:r>
              <a:rPr kumimoji="1" lang="ja-JP" altLang="en-US" sz="1000" dirty="0">
                <a:solidFill>
                  <a:schemeClr val="tx1"/>
                </a:solidFill>
                <a:latin typeface="Meiryo UI" panose="020B0604030504040204" pitchFamily="50" charset="-128"/>
                <a:ea typeface="Meiryo UI" panose="020B0604030504040204" pitchFamily="50" charset="-128"/>
              </a:rPr>
              <a:t>・オウンドメディアのリピート訪問率を高め、ファンを増やす</a:t>
            </a:r>
            <a:endParaRPr kumimoji="1" lang="en-US" altLang="ja-JP" sz="1000" dirty="0">
              <a:solidFill>
                <a:schemeClr val="tx1"/>
              </a:solidFill>
              <a:latin typeface="Meiryo UI" panose="020B0604030504040204" pitchFamily="50" charset="-128"/>
              <a:ea typeface="Meiryo UI" panose="020B0604030504040204" pitchFamily="50" charset="-128"/>
            </a:endParaRPr>
          </a:p>
          <a:p>
            <a:pPr>
              <a:lnSpc>
                <a:spcPct val="150000"/>
              </a:lnSpc>
            </a:pPr>
            <a:r>
              <a:rPr kumimoji="1" lang="ja-JP" altLang="en-US" sz="1000" dirty="0">
                <a:solidFill>
                  <a:schemeClr val="tx1"/>
                </a:solidFill>
                <a:latin typeface="Meiryo UI" panose="020B0604030504040204" pitchFamily="50" charset="-128"/>
                <a:ea typeface="Meiryo UI" panose="020B0604030504040204" pitchFamily="50" charset="-128"/>
              </a:rPr>
              <a:t>・顧客のエンゲージメントを高め、商品のブランディングにも寄与する</a:t>
            </a:r>
            <a:endParaRPr kumimoji="1" lang="en-US" altLang="ja-JP" sz="1000" dirty="0">
              <a:solidFill>
                <a:schemeClr val="tx1"/>
              </a:solidFill>
              <a:latin typeface="Meiryo UI" panose="020B0604030504040204" pitchFamily="50" charset="-128"/>
              <a:ea typeface="Meiryo UI" panose="020B0604030504040204" pitchFamily="50" charset="-128"/>
            </a:endParaRPr>
          </a:p>
        </p:txBody>
      </p:sp>
      <p:sp>
        <p:nvSpPr>
          <p:cNvPr id="60" name="正方形/長方形 59">
            <a:extLst>
              <a:ext uri="{FF2B5EF4-FFF2-40B4-BE49-F238E27FC236}">
                <a16:creationId xmlns:a16="http://schemas.microsoft.com/office/drawing/2014/main" id="{B22773D2-3A44-406B-B40D-042F63F451B9}"/>
              </a:ext>
            </a:extLst>
          </p:cNvPr>
          <p:cNvSpPr/>
          <p:nvPr/>
        </p:nvSpPr>
        <p:spPr>
          <a:xfrm>
            <a:off x="5409398" y="7168573"/>
            <a:ext cx="1012370" cy="365310"/>
          </a:xfrm>
          <a:prstGeom prst="rect">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1"/>
                </a:solidFill>
                <a:latin typeface="Meiryo UI" panose="020B0604030504040204" pitchFamily="50" charset="-128"/>
                <a:ea typeface="Meiryo UI" panose="020B0604030504040204" pitchFamily="50" charset="-128"/>
              </a:rPr>
              <a:t>POINT</a:t>
            </a:r>
            <a:endParaRPr kumimoji="1" lang="ja-JP" altLang="en-US" sz="12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35292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楕円 15">
            <a:extLst>
              <a:ext uri="{FF2B5EF4-FFF2-40B4-BE49-F238E27FC236}">
                <a16:creationId xmlns:a16="http://schemas.microsoft.com/office/drawing/2014/main" id="{D08AF9F1-F49A-4CE6-8880-194EA5510358}"/>
              </a:ext>
            </a:extLst>
          </p:cNvPr>
          <p:cNvSpPr/>
          <p:nvPr/>
        </p:nvSpPr>
        <p:spPr>
          <a:xfrm>
            <a:off x="5466601" y="5175645"/>
            <a:ext cx="376579" cy="38906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a:extLst>
              <a:ext uri="{FF2B5EF4-FFF2-40B4-BE49-F238E27FC236}">
                <a16:creationId xmlns:a16="http://schemas.microsoft.com/office/drawing/2014/main" id="{D9808713-9D7E-4390-BB91-B92D5609D7D8}"/>
              </a:ext>
            </a:extLst>
          </p:cNvPr>
          <p:cNvSpPr/>
          <p:nvPr/>
        </p:nvSpPr>
        <p:spPr>
          <a:xfrm>
            <a:off x="5466601" y="4618048"/>
            <a:ext cx="376579" cy="38906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ABE3D1F5-7270-4EF1-AD5E-9A7B26B2FC6E}"/>
              </a:ext>
            </a:extLst>
          </p:cNvPr>
          <p:cNvSpPr/>
          <p:nvPr/>
        </p:nvSpPr>
        <p:spPr>
          <a:xfrm>
            <a:off x="5466601" y="4079111"/>
            <a:ext cx="376579" cy="38906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a:extLst>
              <a:ext uri="{FF2B5EF4-FFF2-40B4-BE49-F238E27FC236}">
                <a16:creationId xmlns:a16="http://schemas.microsoft.com/office/drawing/2014/main" id="{45C3B178-6DFD-4C0A-BA60-D714602E981F}"/>
              </a:ext>
            </a:extLst>
          </p:cNvPr>
          <p:cNvSpPr/>
          <p:nvPr/>
        </p:nvSpPr>
        <p:spPr>
          <a:xfrm>
            <a:off x="5466601" y="3521514"/>
            <a:ext cx="376579" cy="38906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a:extLst>
              <a:ext uri="{FF2B5EF4-FFF2-40B4-BE49-F238E27FC236}">
                <a16:creationId xmlns:a16="http://schemas.microsoft.com/office/drawing/2014/main" id="{44E50CD2-86E7-422E-8445-1D56907688F6}"/>
              </a:ext>
            </a:extLst>
          </p:cNvPr>
          <p:cNvSpPr/>
          <p:nvPr/>
        </p:nvSpPr>
        <p:spPr>
          <a:xfrm>
            <a:off x="5458028" y="2980914"/>
            <a:ext cx="376579" cy="38906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a:extLst>
              <a:ext uri="{FF2B5EF4-FFF2-40B4-BE49-F238E27FC236}">
                <a16:creationId xmlns:a16="http://schemas.microsoft.com/office/drawing/2014/main" id="{6876090E-50A3-4E45-93A7-4B6B5C86E13E}"/>
              </a:ext>
            </a:extLst>
          </p:cNvPr>
          <p:cNvSpPr/>
          <p:nvPr/>
        </p:nvSpPr>
        <p:spPr>
          <a:xfrm>
            <a:off x="5458028" y="2423317"/>
            <a:ext cx="376579" cy="38906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1DA1A9B3-9869-4035-A41D-2575E2E41462}"/>
              </a:ext>
            </a:extLst>
          </p:cNvPr>
          <p:cNvSpPr>
            <a:spLocks noGrp="1"/>
          </p:cNvSpPr>
          <p:nvPr>
            <p:ph type="sldNum" sz="quarter" idx="12"/>
          </p:nvPr>
        </p:nvSpPr>
        <p:spPr/>
        <p:txBody>
          <a:bodyPr/>
          <a:lstStyle/>
          <a:p>
            <a:fld id="{63B03603-CE1D-4918-BE90-D188EC52250C}" type="slidenum">
              <a:rPr kumimoji="1" lang="ja-JP" altLang="en-US" smtClean="0"/>
              <a:t>2</a:t>
            </a:fld>
            <a:endParaRPr kumimoji="1" lang="ja-JP" altLang="en-US"/>
          </a:p>
        </p:txBody>
      </p:sp>
      <p:sp>
        <p:nvSpPr>
          <p:cNvPr id="3" name="正方形/長方形 2">
            <a:extLst>
              <a:ext uri="{FF2B5EF4-FFF2-40B4-BE49-F238E27FC236}">
                <a16:creationId xmlns:a16="http://schemas.microsoft.com/office/drawing/2014/main" id="{DDC70BD8-179F-4809-93D9-6939E9EAD519}"/>
              </a:ext>
            </a:extLst>
          </p:cNvPr>
          <p:cNvSpPr/>
          <p:nvPr/>
        </p:nvSpPr>
        <p:spPr>
          <a:xfrm>
            <a:off x="0" y="0"/>
            <a:ext cx="6858000" cy="8241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70C0"/>
              </a:solidFill>
            </a:endParaRPr>
          </a:p>
        </p:txBody>
      </p:sp>
      <p:sp>
        <p:nvSpPr>
          <p:cNvPr id="4" name="テキスト ボックス 3">
            <a:extLst>
              <a:ext uri="{FF2B5EF4-FFF2-40B4-BE49-F238E27FC236}">
                <a16:creationId xmlns:a16="http://schemas.microsoft.com/office/drawing/2014/main" id="{60769AD3-14B7-4491-9927-BB1A184B2AA4}"/>
              </a:ext>
            </a:extLst>
          </p:cNvPr>
          <p:cNvSpPr txBox="1"/>
          <p:nvPr/>
        </p:nvSpPr>
        <p:spPr>
          <a:xfrm>
            <a:off x="222414" y="207065"/>
            <a:ext cx="646331" cy="369332"/>
          </a:xfrm>
          <a:prstGeom prst="rect">
            <a:avLst/>
          </a:prstGeom>
          <a:noFill/>
        </p:spPr>
        <p:txBody>
          <a:bodyPr wrap="none" rtlCol="0">
            <a:spAutoFit/>
          </a:bodyPr>
          <a:lstStyle/>
          <a:p>
            <a:r>
              <a:rPr kumimoji="1" lang="ja-JP" altLang="en-US" b="1" dirty="0">
                <a:solidFill>
                  <a:schemeClr val="bg1"/>
                </a:solidFill>
                <a:latin typeface="Meiryo UI" panose="020B0604030504040204" pitchFamily="50" charset="-128"/>
                <a:ea typeface="Meiryo UI" panose="020B0604030504040204" pitchFamily="50" charset="-128"/>
              </a:rPr>
              <a:t>目次</a:t>
            </a:r>
          </a:p>
        </p:txBody>
      </p:sp>
      <p:cxnSp>
        <p:nvCxnSpPr>
          <p:cNvPr id="5" name="直線コネクタ 4">
            <a:extLst>
              <a:ext uri="{FF2B5EF4-FFF2-40B4-BE49-F238E27FC236}">
                <a16:creationId xmlns:a16="http://schemas.microsoft.com/office/drawing/2014/main" id="{DD74203D-A2D4-4D90-A5FE-7F2679E706F9}"/>
              </a:ext>
            </a:extLst>
          </p:cNvPr>
          <p:cNvCxnSpPr>
            <a:cxnSpLocks/>
          </p:cNvCxnSpPr>
          <p:nvPr/>
        </p:nvCxnSpPr>
        <p:spPr>
          <a:xfrm>
            <a:off x="33020" y="-5080"/>
            <a:ext cx="0" cy="824129"/>
          </a:xfrm>
          <a:prstGeom prst="line">
            <a:avLst/>
          </a:prstGeom>
          <a:ln w="762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29316F76-15E1-4B17-8974-502DCB556A8A}"/>
              </a:ext>
            </a:extLst>
          </p:cNvPr>
          <p:cNvSpPr txBox="1"/>
          <p:nvPr/>
        </p:nvSpPr>
        <p:spPr>
          <a:xfrm>
            <a:off x="868745" y="2222449"/>
            <a:ext cx="3219929" cy="3308342"/>
          </a:xfrm>
          <a:prstGeom prst="rect">
            <a:avLst/>
          </a:prstGeom>
          <a:noFill/>
        </p:spPr>
        <p:txBody>
          <a:bodyPr wrap="square" rtlCol="0">
            <a:spAutoFit/>
          </a:bodyPr>
          <a:lstStyle/>
          <a:p>
            <a:pPr>
              <a:lnSpc>
                <a:spcPct val="300000"/>
              </a:lnSpc>
            </a:pPr>
            <a:r>
              <a:rPr kumimoji="1" lang="ja-JP" altLang="en-US" sz="1200" b="1" dirty="0">
                <a:solidFill>
                  <a:srgbClr val="333333"/>
                </a:solidFill>
                <a:latin typeface="Meiryo UI" panose="020B0604030504040204" pitchFamily="50" charset="-128"/>
                <a:ea typeface="Meiryo UI" panose="020B0604030504040204" pitchFamily="50" charset="-128"/>
              </a:rPr>
              <a:t>コンテンツマーケティングとは何か？</a:t>
            </a:r>
            <a:endParaRPr kumimoji="1" lang="en-US" altLang="ja-JP" sz="1200" b="1" dirty="0">
              <a:solidFill>
                <a:srgbClr val="333333"/>
              </a:solidFill>
              <a:latin typeface="Meiryo UI" panose="020B0604030504040204" pitchFamily="50" charset="-128"/>
              <a:ea typeface="Meiryo UI" panose="020B0604030504040204" pitchFamily="50" charset="-128"/>
            </a:endParaRPr>
          </a:p>
          <a:p>
            <a:pPr>
              <a:lnSpc>
                <a:spcPct val="300000"/>
              </a:lnSpc>
            </a:pPr>
            <a:r>
              <a:rPr kumimoji="1" lang="ja-JP" altLang="en-US" sz="1200" b="1" dirty="0">
                <a:latin typeface="Meiryo UI" panose="020B0604030504040204" pitchFamily="50" charset="-128"/>
                <a:ea typeface="Meiryo UI" panose="020B0604030504040204" pitchFamily="50" charset="-128"/>
              </a:rPr>
              <a:t>コンテンツマーケティングで用いられるメディア</a:t>
            </a:r>
            <a:endParaRPr kumimoji="1" lang="en-US" altLang="ja-JP" sz="1200" b="1" dirty="0">
              <a:latin typeface="Meiryo UI" panose="020B0604030504040204" pitchFamily="50" charset="-128"/>
              <a:ea typeface="Meiryo UI" panose="020B0604030504040204" pitchFamily="50" charset="-128"/>
            </a:endParaRPr>
          </a:p>
          <a:p>
            <a:pPr>
              <a:lnSpc>
                <a:spcPct val="300000"/>
              </a:lnSpc>
            </a:pPr>
            <a:r>
              <a:rPr kumimoji="1" lang="ja-JP" altLang="en-US" sz="1200" b="1" dirty="0">
                <a:latin typeface="Meiryo UI" panose="020B0604030504040204" pitchFamily="50" charset="-128"/>
                <a:ea typeface="Meiryo UI" panose="020B0604030504040204" pitchFamily="50" charset="-128"/>
              </a:rPr>
              <a:t>コンテンツマーケティングのメリット</a:t>
            </a:r>
            <a:endParaRPr kumimoji="1" lang="en-US" altLang="ja-JP" sz="1200" b="1" dirty="0">
              <a:latin typeface="Meiryo UI" panose="020B0604030504040204" pitchFamily="50" charset="-128"/>
              <a:ea typeface="Meiryo UI" panose="020B0604030504040204" pitchFamily="50" charset="-128"/>
            </a:endParaRPr>
          </a:p>
          <a:p>
            <a:pPr>
              <a:lnSpc>
                <a:spcPct val="300000"/>
              </a:lnSpc>
            </a:pPr>
            <a:r>
              <a:rPr kumimoji="1" lang="ja-JP" altLang="en-US" sz="1200" b="1" dirty="0">
                <a:latin typeface="Meiryo UI" panose="020B0604030504040204" pitchFamily="50" charset="-128"/>
                <a:ea typeface="Meiryo UI" panose="020B0604030504040204" pitchFamily="50" charset="-128"/>
              </a:rPr>
              <a:t>コンテンツマーケティングの始め方</a:t>
            </a:r>
            <a:endParaRPr kumimoji="1" lang="en-US" altLang="ja-JP" sz="1200" b="1" dirty="0">
              <a:latin typeface="Meiryo UI" panose="020B0604030504040204" pitchFamily="50" charset="-128"/>
              <a:ea typeface="Meiryo UI" panose="020B0604030504040204" pitchFamily="50" charset="-128"/>
            </a:endParaRPr>
          </a:p>
          <a:p>
            <a:pPr>
              <a:lnSpc>
                <a:spcPct val="300000"/>
              </a:lnSpc>
            </a:pPr>
            <a:r>
              <a:rPr kumimoji="1" lang="ja-JP" altLang="en-US" sz="1200" b="1" dirty="0">
                <a:latin typeface="Meiryo UI" panose="020B0604030504040204" pitchFamily="50" charset="-128"/>
                <a:ea typeface="Meiryo UI" panose="020B0604030504040204" pitchFamily="50" charset="-128"/>
              </a:rPr>
              <a:t>コンテンツマーケティングの手順</a:t>
            </a:r>
            <a:endParaRPr kumimoji="1" lang="en-US" altLang="ja-JP" sz="1200" b="1" dirty="0">
              <a:latin typeface="Meiryo UI" panose="020B0604030504040204" pitchFamily="50" charset="-128"/>
              <a:ea typeface="Meiryo UI" panose="020B0604030504040204" pitchFamily="50" charset="-128"/>
            </a:endParaRPr>
          </a:p>
          <a:p>
            <a:pPr>
              <a:lnSpc>
                <a:spcPct val="300000"/>
              </a:lnSpc>
            </a:pPr>
            <a:r>
              <a:rPr kumimoji="1" lang="ja-JP" altLang="en-US" sz="1200" b="1" dirty="0">
                <a:latin typeface="Meiryo UI" panose="020B0604030504040204" pitchFamily="50" charset="-128"/>
                <a:ea typeface="Meiryo UI" panose="020B0604030504040204" pitchFamily="50" charset="-128"/>
              </a:rPr>
              <a:t>コンテンツマーケティングの成功事例</a:t>
            </a:r>
          </a:p>
        </p:txBody>
      </p:sp>
      <p:cxnSp>
        <p:nvCxnSpPr>
          <p:cNvPr id="8" name="直線コネクタ 7">
            <a:extLst>
              <a:ext uri="{FF2B5EF4-FFF2-40B4-BE49-F238E27FC236}">
                <a16:creationId xmlns:a16="http://schemas.microsoft.com/office/drawing/2014/main" id="{E4F6EA26-701B-4D57-A709-71831E0BB4AF}"/>
              </a:ext>
            </a:extLst>
          </p:cNvPr>
          <p:cNvCxnSpPr/>
          <p:nvPr/>
        </p:nvCxnSpPr>
        <p:spPr>
          <a:xfrm>
            <a:off x="545579" y="1959428"/>
            <a:ext cx="565927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8D8BE6C7-43B5-41CC-8F6D-F0425D73838F}"/>
              </a:ext>
            </a:extLst>
          </p:cNvPr>
          <p:cNvCxnSpPr/>
          <p:nvPr/>
        </p:nvCxnSpPr>
        <p:spPr>
          <a:xfrm>
            <a:off x="545579" y="6110834"/>
            <a:ext cx="565927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2EB9DDDA-F8B2-4E74-88AC-7680FF643A39}"/>
              </a:ext>
            </a:extLst>
          </p:cNvPr>
          <p:cNvSpPr txBox="1"/>
          <p:nvPr/>
        </p:nvSpPr>
        <p:spPr>
          <a:xfrm>
            <a:off x="4937757" y="2222449"/>
            <a:ext cx="851197" cy="2754344"/>
          </a:xfrm>
          <a:prstGeom prst="rect">
            <a:avLst/>
          </a:prstGeom>
          <a:noFill/>
        </p:spPr>
        <p:txBody>
          <a:bodyPr wrap="square" rtlCol="0">
            <a:spAutoFit/>
          </a:bodyPr>
          <a:lstStyle/>
          <a:p>
            <a:pPr algn="r">
              <a:lnSpc>
                <a:spcPct val="300000"/>
              </a:lnSpc>
            </a:pPr>
            <a:r>
              <a:rPr kumimoji="1" lang="en-US" altLang="ja-JP" sz="1200" b="1" dirty="0">
                <a:latin typeface="Meiryo UI" panose="020B0604030504040204" pitchFamily="50" charset="-128"/>
                <a:ea typeface="Meiryo UI" panose="020B0604030504040204" pitchFamily="50" charset="-128"/>
              </a:rPr>
              <a:t>3</a:t>
            </a:r>
          </a:p>
          <a:p>
            <a:pPr algn="r">
              <a:lnSpc>
                <a:spcPct val="300000"/>
              </a:lnSpc>
            </a:pPr>
            <a:r>
              <a:rPr kumimoji="1" lang="en-US" altLang="ja-JP" sz="1200" b="1" dirty="0">
                <a:latin typeface="Meiryo UI" panose="020B0604030504040204" pitchFamily="50" charset="-128"/>
                <a:ea typeface="Meiryo UI" panose="020B0604030504040204" pitchFamily="50" charset="-128"/>
              </a:rPr>
              <a:t>4</a:t>
            </a:r>
          </a:p>
          <a:p>
            <a:pPr algn="r">
              <a:lnSpc>
                <a:spcPct val="300000"/>
              </a:lnSpc>
            </a:pPr>
            <a:r>
              <a:rPr kumimoji="1" lang="en-US" altLang="ja-JP" sz="1200" b="1" dirty="0">
                <a:latin typeface="Meiryo UI" panose="020B0604030504040204" pitchFamily="50" charset="-128"/>
                <a:ea typeface="Meiryo UI" panose="020B0604030504040204" pitchFamily="50" charset="-128"/>
              </a:rPr>
              <a:t>5</a:t>
            </a:r>
          </a:p>
          <a:p>
            <a:pPr algn="r">
              <a:lnSpc>
                <a:spcPct val="300000"/>
              </a:lnSpc>
            </a:pPr>
            <a:r>
              <a:rPr kumimoji="1" lang="en-US" altLang="ja-JP" sz="1200" b="1" dirty="0">
                <a:latin typeface="Meiryo UI" panose="020B0604030504040204" pitchFamily="50" charset="-128"/>
                <a:ea typeface="Meiryo UI" panose="020B0604030504040204" pitchFamily="50" charset="-128"/>
              </a:rPr>
              <a:t>6</a:t>
            </a:r>
          </a:p>
          <a:p>
            <a:pPr algn="r">
              <a:lnSpc>
                <a:spcPct val="300000"/>
              </a:lnSpc>
            </a:pPr>
            <a:r>
              <a:rPr kumimoji="1" lang="en-US" altLang="ja-JP" sz="1200" b="1" dirty="0">
                <a:latin typeface="Meiryo UI" panose="020B0604030504040204" pitchFamily="50" charset="-128"/>
                <a:ea typeface="Meiryo UI" panose="020B0604030504040204" pitchFamily="50" charset="-128"/>
              </a:rPr>
              <a:t>7</a:t>
            </a:r>
          </a:p>
        </p:txBody>
      </p:sp>
      <p:sp>
        <p:nvSpPr>
          <p:cNvPr id="11" name="テキスト ボックス 10">
            <a:extLst>
              <a:ext uri="{FF2B5EF4-FFF2-40B4-BE49-F238E27FC236}">
                <a16:creationId xmlns:a16="http://schemas.microsoft.com/office/drawing/2014/main" id="{9C143087-C9AB-43DD-AD17-C50836B5D063}"/>
              </a:ext>
            </a:extLst>
          </p:cNvPr>
          <p:cNvSpPr txBox="1"/>
          <p:nvPr/>
        </p:nvSpPr>
        <p:spPr>
          <a:xfrm>
            <a:off x="476796" y="1218630"/>
            <a:ext cx="6139542" cy="449739"/>
          </a:xfrm>
          <a:prstGeom prst="rect">
            <a:avLst/>
          </a:prstGeom>
          <a:noFill/>
        </p:spPr>
        <p:txBody>
          <a:bodyPr wrap="square" rtlCol="0">
            <a:spAutoFit/>
          </a:bodyPr>
          <a:lstStyle/>
          <a:p>
            <a:pPr algn="just">
              <a:lnSpc>
                <a:spcPct val="150000"/>
              </a:lnSpc>
            </a:pPr>
            <a:r>
              <a:rPr kumimoji="1" lang="ja-JP" altLang="en-US" b="1" dirty="0">
                <a:solidFill>
                  <a:schemeClr val="accent1"/>
                </a:solidFill>
                <a:latin typeface="Meiryo UI" panose="020B0604030504040204" pitchFamily="50" charset="-128"/>
                <a:ea typeface="Meiryo UI" panose="020B0604030504040204" pitchFamily="50" charset="-128"/>
              </a:rPr>
              <a:t>コンテンツマーケティングの始め方と注意すべきポイント</a:t>
            </a:r>
          </a:p>
        </p:txBody>
      </p:sp>
      <p:sp>
        <p:nvSpPr>
          <p:cNvPr id="18" name="テキスト ボックス 17">
            <a:extLst>
              <a:ext uri="{FF2B5EF4-FFF2-40B4-BE49-F238E27FC236}">
                <a16:creationId xmlns:a16="http://schemas.microsoft.com/office/drawing/2014/main" id="{EF1C596F-352E-4723-81C7-BF1CE20775FF}"/>
              </a:ext>
            </a:extLst>
          </p:cNvPr>
          <p:cNvSpPr txBox="1"/>
          <p:nvPr/>
        </p:nvSpPr>
        <p:spPr>
          <a:xfrm>
            <a:off x="4983410" y="4975534"/>
            <a:ext cx="851197" cy="538353"/>
          </a:xfrm>
          <a:prstGeom prst="rect">
            <a:avLst/>
          </a:prstGeom>
          <a:noFill/>
        </p:spPr>
        <p:txBody>
          <a:bodyPr wrap="square" rtlCol="0">
            <a:spAutoFit/>
          </a:bodyPr>
          <a:lstStyle/>
          <a:p>
            <a:pPr algn="r">
              <a:lnSpc>
                <a:spcPct val="300000"/>
              </a:lnSpc>
            </a:pPr>
            <a:r>
              <a:rPr kumimoji="1" lang="en-US" altLang="ja-JP" sz="1200" b="1" dirty="0">
                <a:latin typeface="Meiryo UI" panose="020B0604030504040204" pitchFamily="50" charset="-128"/>
                <a:ea typeface="Meiryo UI" panose="020B0604030504040204" pitchFamily="50" charset="-128"/>
              </a:rPr>
              <a:t>10</a:t>
            </a:r>
          </a:p>
        </p:txBody>
      </p:sp>
    </p:spTree>
    <p:extLst>
      <p:ext uri="{BB962C8B-B14F-4D97-AF65-F5344CB8AC3E}">
        <p14:creationId xmlns:p14="http://schemas.microsoft.com/office/powerpoint/2010/main" val="2063460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B7CACB0B-D6F5-484D-B69C-941A9E3A1AC1}"/>
              </a:ext>
            </a:extLst>
          </p:cNvPr>
          <p:cNvSpPr/>
          <p:nvPr/>
        </p:nvSpPr>
        <p:spPr>
          <a:xfrm>
            <a:off x="0" y="0"/>
            <a:ext cx="6858000" cy="8241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70C0"/>
              </a:solidFill>
            </a:endParaRPr>
          </a:p>
        </p:txBody>
      </p:sp>
      <p:sp>
        <p:nvSpPr>
          <p:cNvPr id="4" name="テキスト ボックス 3">
            <a:extLst>
              <a:ext uri="{FF2B5EF4-FFF2-40B4-BE49-F238E27FC236}">
                <a16:creationId xmlns:a16="http://schemas.microsoft.com/office/drawing/2014/main" id="{C56ECF24-08C0-4C32-873B-16B6D6F00047}"/>
              </a:ext>
            </a:extLst>
          </p:cNvPr>
          <p:cNvSpPr txBox="1"/>
          <p:nvPr/>
        </p:nvSpPr>
        <p:spPr>
          <a:xfrm>
            <a:off x="222414" y="207065"/>
            <a:ext cx="3409908" cy="369332"/>
          </a:xfrm>
          <a:prstGeom prst="rect">
            <a:avLst/>
          </a:prstGeom>
          <a:noFill/>
        </p:spPr>
        <p:txBody>
          <a:bodyPr wrap="none" rtlCol="0">
            <a:spAutoFit/>
          </a:bodyPr>
          <a:lstStyle/>
          <a:p>
            <a:r>
              <a:rPr kumimoji="1" lang="ja-JP" altLang="en-US" b="1" dirty="0">
                <a:solidFill>
                  <a:schemeClr val="bg1"/>
                </a:solidFill>
                <a:latin typeface="Meiryo UI" panose="020B0604030504040204" pitchFamily="50" charset="-128"/>
                <a:ea typeface="Meiryo UI" panose="020B0604030504040204" pitchFamily="50" charset="-128"/>
              </a:rPr>
              <a:t>コンテンツマーケティングとは何か？</a:t>
            </a:r>
          </a:p>
        </p:txBody>
      </p:sp>
      <p:sp>
        <p:nvSpPr>
          <p:cNvPr id="5" name="テキスト ボックス 4">
            <a:extLst>
              <a:ext uri="{FF2B5EF4-FFF2-40B4-BE49-F238E27FC236}">
                <a16:creationId xmlns:a16="http://schemas.microsoft.com/office/drawing/2014/main" id="{AED84A29-5CA0-4F43-8E3A-264E66C2C12F}"/>
              </a:ext>
            </a:extLst>
          </p:cNvPr>
          <p:cNvSpPr txBox="1"/>
          <p:nvPr/>
        </p:nvSpPr>
        <p:spPr>
          <a:xfrm>
            <a:off x="235130" y="1654628"/>
            <a:ext cx="2412840" cy="307777"/>
          </a:xfrm>
          <a:prstGeom prst="rect">
            <a:avLst/>
          </a:prstGeom>
          <a:noFill/>
        </p:spPr>
        <p:txBody>
          <a:bodyPr wrap="none" rtlCol="0">
            <a:spAutoFit/>
          </a:bodyPr>
          <a:lstStyle/>
          <a:p>
            <a:r>
              <a:rPr kumimoji="1" lang="ja-JP" altLang="en-US" sz="1400" b="1" dirty="0">
                <a:solidFill>
                  <a:srgbClr val="0070C0"/>
                </a:solidFill>
                <a:latin typeface="Meiryo UI" panose="020B0604030504040204" pitchFamily="50" charset="-128"/>
                <a:ea typeface="Meiryo UI" panose="020B0604030504040204" pitchFamily="50" charset="-128"/>
              </a:rPr>
              <a:t>コンテンツマーケティングの定義</a:t>
            </a:r>
          </a:p>
        </p:txBody>
      </p:sp>
      <p:sp>
        <p:nvSpPr>
          <p:cNvPr id="6" name="テキスト ボックス 5">
            <a:extLst>
              <a:ext uri="{FF2B5EF4-FFF2-40B4-BE49-F238E27FC236}">
                <a16:creationId xmlns:a16="http://schemas.microsoft.com/office/drawing/2014/main" id="{75C15CB5-C074-43B5-BCE8-3EADC591E782}"/>
              </a:ext>
            </a:extLst>
          </p:cNvPr>
          <p:cNvSpPr txBox="1"/>
          <p:nvPr/>
        </p:nvSpPr>
        <p:spPr>
          <a:xfrm>
            <a:off x="235130" y="4734601"/>
            <a:ext cx="2412840" cy="307777"/>
          </a:xfrm>
          <a:prstGeom prst="rect">
            <a:avLst/>
          </a:prstGeom>
          <a:noFill/>
        </p:spPr>
        <p:txBody>
          <a:bodyPr wrap="none" rtlCol="0">
            <a:spAutoFit/>
          </a:bodyPr>
          <a:lstStyle/>
          <a:p>
            <a:r>
              <a:rPr kumimoji="1" lang="ja-JP" altLang="en-US" sz="1400" b="1" dirty="0">
                <a:solidFill>
                  <a:srgbClr val="0070C0"/>
                </a:solidFill>
                <a:latin typeface="Meiryo UI" panose="020B0604030504040204" pitchFamily="50" charset="-128"/>
                <a:ea typeface="Meiryo UI" panose="020B0604030504040204" pitchFamily="50" charset="-128"/>
              </a:rPr>
              <a:t>コンテンツマーケティングの目的</a:t>
            </a:r>
          </a:p>
        </p:txBody>
      </p:sp>
      <p:sp>
        <p:nvSpPr>
          <p:cNvPr id="8" name="四角形: 角を丸くする 7">
            <a:extLst>
              <a:ext uri="{FF2B5EF4-FFF2-40B4-BE49-F238E27FC236}">
                <a16:creationId xmlns:a16="http://schemas.microsoft.com/office/drawing/2014/main" id="{780ED91F-51D1-4421-B92E-DB08E71996C7}"/>
              </a:ext>
            </a:extLst>
          </p:cNvPr>
          <p:cNvSpPr/>
          <p:nvPr/>
        </p:nvSpPr>
        <p:spPr>
          <a:xfrm>
            <a:off x="431074" y="6088856"/>
            <a:ext cx="1776549" cy="1078746"/>
          </a:xfrm>
          <a:prstGeom prst="round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12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企業に忠誠心を抱く</a:t>
            </a:r>
            <a:endParaRPr kumimoji="1" lang="en-US" altLang="ja-JP" sz="12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lnSpc>
                <a:spcPct val="150000"/>
              </a:lnSpc>
            </a:pPr>
            <a:r>
              <a:rPr kumimoji="1" lang="ja-JP" altLang="en-US" sz="12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良好な顧客の獲得</a:t>
            </a:r>
          </a:p>
        </p:txBody>
      </p:sp>
      <p:sp>
        <p:nvSpPr>
          <p:cNvPr id="9" name="四角形: 角を丸くする 8">
            <a:extLst>
              <a:ext uri="{FF2B5EF4-FFF2-40B4-BE49-F238E27FC236}">
                <a16:creationId xmlns:a16="http://schemas.microsoft.com/office/drawing/2014/main" id="{39F41319-60D0-4B18-B105-22CF9B4E1C40}"/>
              </a:ext>
            </a:extLst>
          </p:cNvPr>
          <p:cNvSpPr/>
          <p:nvPr/>
        </p:nvSpPr>
        <p:spPr>
          <a:xfrm>
            <a:off x="2567399" y="6067085"/>
            <a:ext cx="1776549" cy="1078746"/>
          </a:xfrm>
          <a:prstGeom prst="round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12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売り</a:t>
            </a:r>
            <a:r>
              <a:rPr lang="ja-JP" altLang="en-US" sz="1200" b="0" i="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上げ数値の増加</a:t>
            </a:r>
            <a:endParaRPr kumimoji="1" lang="ja-JP" altLang="en-US" sz="12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0" name="四角形: 角を丸くする 9">
            <a:extLst>
              <a:ext uri="{FF2B5EF4-FFF2-40B4-BE49-F238E27FC236}">
                <a16:creationId xmlns:a16="http://schemas.microsoft.com/office/drawing/2014/main" id="{BC78AC3F-B788-4C79-8500-08930DED69F4}"/>
              </a:ext>
            </a:extLst>
          </p:cNvPr>
          <p:cNvSpPr/>
          <p:nvPr/>
        </p:nvSpPr>
        <p:spPr>
          <a:xfrm>
            <a:off x="4656910" y="6067085"/>
            <a:ext cx="1776549" cy="1078746"/>
          </a:xfrm>
          <a:prstGeom prst="roundRect">
            <a:avLst/>
          </a:prstGeom>
          <a:solidFill>
            <a:schemeClr val="accent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1200" b="0" i="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コストの削減</a:t>
            </a:r>
            <a:endParaRPr kumimoji="1" lang="ja-JP" altLang="en-US" sz="12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965F0004-AEDA-4672-B275-3AB372704F94}"/>
              </a:ext>
            </a:extLst>
          </p:cNvPr>
          <p:cNvSpPr txBox="1"/>
          <p:nvPr/>
        </p:nvSpPr>
        <p:spPr>
          <a:xfrm>
            <a:off x="215537" y="981275"/>
            <a:ext cx="6139542" cy="521746"/>
          </a:xfrm>
          <a:prstGeom prst="rect">
            <a:avLst/>
          </a:prstGeom>
          <a:noFill/>
        </p:spPr>
        <p:txBody>
          <a:bodyPr wrap="square" rtlCol="0">
            <a:spAutoFit/>
          </a:bodyPr>
          <a:lstStyle/>
          <a:p>
            <a:pPr algn="just">
              <a:lnSpc>
                <a:spcPct val="150000"/>
              </a:lnSpc>
            </a:pPr>
            <a:r>
              <a:rPr kumimoji="1" lang="ja-JP" altLang="en-US" sz="1000" dirty="0">
                <a:latin typeface="Meiryo UI" panose="020B0604030504040204" pitchFamily="50" charset="-128"/>
                <a:ea typeface="Meiryo UI" panose="020B0604030504040204" pitchFamily="50" charset="-128"/>
              </a:rPr>
              <a:t>有効なマーケティング手法として、注目されるコンテンツマーケティングですが、正確に理解している方はどれほどいるでしょうか。まずは、コンテンツマーケティングの定義とその目的について、見ておきましょう。</a:t>
            </a:r>
          </a:p>
        </p:txBody>
      </p:sp>
      <p:sp>
        <p:nvSpPr>
          <p:cNvPr id="12" name="テキスト ボックス 11">
            <a:extLst>
              <a:ext uri="{FF2B5EF4-FFF2-40B4-BE49-F238E27FC236}">
                <a16:creationId xmlns:a16="http://schemas.microsoft.com/office/drawing/2014/main" id="{D8FC3A79-196F-4136-97E7-B30000A2F096}"/>
              </a:ext>
            </a:extLst>
          </p:cNvPr>
          <p:cNvSpPr txBox="1"/>
          <p:nvPr/>
        </p:nvSpPr>
        <p:spPr>
          <a:xfrm>
            <a:off x="215537" y="2076547"/>
            <a:ext cx="6139542" cy="1214243"/>
          </a:xfrm>
          <a:prstGeom prst="rect">
            <a:avLst/>
          </a:prstGeom>
          <a:noFill/>
        </p:spPr>
        <p:txBody>
          <a:bodyPr wrap="square" rtlCol="0">
            <a:spAutoFit/>
          </a:bodyPr>
          <a:lstStyle/>
          <a:p>
            <a:pPr>
              <a:lnSpc>
                <a:spcPct val="150000"/>
              </a:lnSpc>
            </a:pPr>
            <a:r>
              <a:rPr lang="ja-JP" altLang="en-US" sz="1000" b="0" i="0" dirty="0">
                <a:solidFill>
                  <a:srgbClr val="333333"/>
                </a:solidFill>
                <a:effectLst/>
                <a:latin typeface="Meiryo UI" panose="020B0604030504040204" pitchFamily="50" charset="-128"/>
                <a:ea typeface="Meiryo UI" panose="020B0604030504040204" pitchFamily="50" charset="-128"/>
              </a:rPr>
              <a:t>「コンテンツマーケティング」という言葉が、日本のマーケティング関係者の間で使われ始めたのは</a:t>
            </a:r>
            <a:r>
              <a:rPr lang="en-US" altLang="ja-JP" sz="1000" b="0" i="0" dirty="0">
                <a:solidFill>
                  <a:srgbClr val="333333"/>
                </a:solidFill>
                <a:effectLst/>
                <a:latin typeface="Meiryo UI" panose="020B0604030504040204" pitchFamily="50" charset="-128"/>
                <a:ea typeface="Meiryo UI" panose="020B0604030504040204" pitchFamily="50" charset="-128"/>
              </a:rPr>
              <a:t>2015</a:t>
            </a:r>
            <a:r>
              <a:rPr lang="ja-JP" altLang="en-US" sz="1000" b="0" i="0" dirty="0">
                <a:solidFill>
                  <a:srgbClr val="333333"/>
                </a:solidFill>
                <a:effectLst/>
                <a:latin typeface="Meiryo UI" panose="020B0604030504040204" pitchFamily="50" charset="-128"/>
                <a:ea typeface="Meiryo UI" panose="020B0604030504040204" pitchFamily="50" charset="-128"/>
              </a:rPr>
              <a:t>年前後のこと。当時は、「新しい</a:t>
            </a:r>
            <a:r>
              <a:rPr lang="en-US" altLang="ja-JP" sz="1000" b="0" i="0" dirty="0">
                <a:solidFill>
                  <a:srgbClr val="333333"/>
                </a:solidFill>
                <a:effectLst/>
                <a:latin typeface="Meiryo UI" panose="020B0604030504040204" pitchFamily="50" charset="-128"/>
                <a:ea typeface="Meiryo UI" panose="020B0604030504040204" pitchFamily="50" charset="-128"/>
              </a:rPr>
              <a:t>SEO</a:t>
            </a:r>
            <a:r>
              <a:rPr lang="ja-JP" altLang="en-US" sz="1000" b="0" i="0" dirty="0">
                <a:solidFill>
                  <a:srgbClr val="333333"/>
                </a:solidFill>
                <a:effectLst/>
                <a:latin typeface="Meiryo UI" panose="020B0604030504040204" pitchFamily="50" charset="-128"/>
                <a:ea typeface="Meiryo UI" panose="020B0604030504040204" pitchFamily="50" charset="-128"/>
              </a:rPr>
              <a:t>の手法である」とか、「ビジネス関連のブログ記事を作成することである」など、様々な捉えられ方をされました。</a:t>
            </a:r>
            <a:br>
              <a:rPr lang="ja-JP" altLang="en-US" sz="1000" dirty="0">
                <a:latin typeface="Meiryo UI" panose="020B0604030504040204" pitchFamily="50" charset="-128"/>
                <a:ea typeface="Meiryo UI" panose="020B0604030504040204" pitchFamily="50" charset="-128"/>
              </a:rPr>
            </a:br>
            <a:r>
              <a:rPr lang="ja-JP" altLang="en-US" sz="1000" b="0" i="0" dirty="0">
                <a:solidFill>
                  <a:srgbClr val="333333"/>
                </a:solidFill>
                <a:effectLst/>
                <a:latin typeface="Meiryo UI" panose="020B0604030504040204" pitchFamily="50" charset="-128"/>
                <a:ea typeface="Meiryo UI" panose="020B0604030504040204" pitchFamily="50" charset="-128"/>
              </a:rPr>
              <a:t>コンテンツマーケティング・インスティテュートの創始者である、ジョー・ビューリッチ氏は、コンテンツマーケティングの概念を世に広めてきた</a:t>
            </a:r>
            <a:r>
              <a:rPr lang="en-US" altLang="ja-JP" sz="1000" b="0" i="0" dirty="0">
                <a:solidFill>
                  <a:srgbClr val="333333"/>
                </a:solidFill>
                <a:effectLst/>
                <a:latin typeface="Meiryo UI" panose="020B0604030504040204" pitchFamily="50" charset="-128"/>
                <a:ea typeface="Meiryo UI" panose="020B0604030504040204" pitchFamily="50" charset="-128"/>
              </a:rPr>
              <a:t>1</a:t>
            </a:r>
            <a:r>
              <a:rPr lang="ja-JP" altLang="en-US" sz="1000" b="0" i="0" dirty="0">
                <a:solidFill>
                  <a:srgbClr val="333333"/>
                </a:solidFill>
                <a:effectLst/>
                <a:latin typeface="Meiryo UI" panose="020B0604030504040204" pitchFamily="50" charset="-128"/>
                <a:ea typeface="Meiryo UI" panose="020B0604030504040204" pitchFamily="50" charset="-128"/>
              </a:rPr>
              <a:t>人ですが、彼はコンテンツマーケティングの定義を次のように述べています。</a:t>
            </a:r>
            <a:endParaRPr kumimoji="1" lang="ja-JP" altLang="en-US" sz="100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61BA757D-D84F-46A8-BC8B-8949E392BF28}"/>
              </a:ext>
            </a:extLst>
          </p:cNvPr>
          <p:cNvSpPr txBox="1"/>
          <p:nvPr/>
        </p:nvSpPr>
        <p:spPr>
          <a:xfrm>
            <a:off x="222414" y="5167557"/>
            <a:ext cx="6139542" cy="752578"/>
          </a:xfrm>
          <a:prstGeom prst="rect">
            <a:avLst/>
          </a:prstGeom>
          <a:noFill/>
        </p:spPr>
        <p:txBody>
          <a:bodyPr wrap="square" rtlCol="0">
            <a:spAutoFit/>
          </a:bodyPr>
          <a:lstStyle/>
          <a:p>
            <a:pPr>
              <a:lnSpc>
                <a:spcPct val="150000"/>
              </a:lnSpc>
            </a:pPr>
            <a:r>
              <a:rPr lang="ja-JP" altLang="en-US" sz="1000" b="0" i="0" dirty="0">
                <a:solidFill>
                  <a:srgbClr val="333333"/>
                </a:solidFill>
                <a:effectLst/>
                <a:latin typeface="Meiryo UI" panose="020B0604030504040204" pitchFamily="50" charset="-128"/>
                <a:ea typeface="Meiryo UI" panose="020B0604030504040204" pitchFamily="50" charset="-128"/>
              </a:rPr>
              <a:t>コンテンツマーケティングの先進国であるアメリカでは、マイクロソフトや</a:t>
            </a:r>
            <a:r>
              <a:rPr lang="en-US" altLang="ja-JP" sz="1000" b="0" i="0" dirty="0">
                <a:solidFill>
                  <a:srgbClr val="333333"/>
                </a:solidFill>
                <a:effectLst/>
                <a:latin typeface="Meiryo UI" panose="020B0604030504040204" pitchFamily="50" charset="-128"/>
                <a:ea typeface="Meiryo UI" panose="020B0604030504040204" pitchFamily="50" charset="-128"/>
              </a:rPr>
              <a:t>P&amp;G</a:t>
            </a:r>
            <a:r>
              <a:rPr lang="ja-JP" altLang="en-US" sz="1000" b="0" i="0" dirty="0">
                <a:solidFill>
                  <a:srgbClr val="333333"/>
                </a:solidFill>
                <a:effectLst/>
                <a:latin typeface="Meiryo UI" panose="020B0604030504040204" pitchFamily="50" charset="-128"/>
                <a:ea typeface="Meiryo UI" panose="020B0604030504040204" pitchFamily="50" charset="-128"/>
              </a:rPr>
              <a:t>（プロクターアンドギャンブル）、シスコシステムズなど、世界的にも有名な大企業が、コンテンツマーケティングを有効活用しています。これらの企業がコンテンツマーケティングを利用する理由として、以下の</a:t>
            </a:r>
            <a:r>
              <a:rPr lang="en-US" altLang="ja-JP" sz="1000" b="0" i="0" dirty="0">
                <a:solidFill>
                  <a:srgbClr val="333333"/>
                </a:solidFill>
                <a:effectLst/>
                <a:latin typeface="Meiryo UI" panose="020B0604030504040204" pitchFamily="50" charset="-128"/>
                <a:ea typeface="Meiryo UI" panose="020B0604030504040204" pitchFamily="50" charset="-128"/>
              </a:rPr>
              <a:t>3</a:t>
            </a:r>
            <a:r>
              <a:rPr lang="ja-JP" altLang="en-US" sz="1000" b="0" i="0" dirty="0">
                <a:solidFill>
                  <a:srgbClr val="333333"/>
                </a:solidFill>
                <a:effectLst/>
                <a:latin typeface="Meiryo UI" panose="020B0604030504040204" pitchFamily="50" charset="-128"/>
                <a:ea typeface="Meiryo UI" panose="020B0604030504040204" pitchFamily="50" charset="-128"/>
              </a:rPr>
              <a:t>つを挙げています。</a:t>
            </a:r>
            <a:endParaRPr kumimoji="1" lang="ja-JP" altLang="en-US" sz="1000"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FB4B3B43-C15E-45AB-AB3C-326BE63A6E89}"/>
              </a:ext>
            </a:extLst>
          </p:cNvPr>
          <p:cNvSpPr txBox="1"/>
          <p:nvPr/>
        </p:nvSpPr>
        <p:spPr>
          <a:xfrm>
            <a:off x="215537" y="7394797"/>
            <a:ext cx="6139542" cy="983411"/>
          </a:xfrm>
          <a:prstGeom prst="rect">
            <a:avLst/>
          </a:prstGeom>
          <a:noFill/>
        </p:spPr>
        <p:txBody>
          <a:bodyPr wrap="square" rtlCol="0">
            <a:spAutoFit/>
          </a:bodyPr>
          <a:lstStyle/>
          <a:p>
            <a:pPr>
              <a:lnSpc>
                <a:spcPct val="150000"/>
              </a:lnSpc>
            </a:pPr>
            <a:r>
              <a:rPr lang="ja-JP" altLang="en-US" sz="1000" b="0" i="0" dirty="0">
                <a:solidFill>
                  <a:srgbClr val="333333"/>
                </a:solidFill>
                <a:effectLst/>
                <a:latin typeface="Meiryo UI" panose="020B0604030504040204" pitchFamily="50" charset="-128"/>
                <a:ea typeface="Meiryo UI" panose="020B0604030504040204" pitchFamily="50" charset="-128"/>
              </a:rPr>
              <a:t>コンテンツマーケティングは、言うまでもなく、マーケティング手法の一つです。マーケティングとは端的に言うと、「企業が顧客と良好な関係を築き、顧客が自社の製品やサービスを購入し続ける仕組み」を作ることです。自社の製品やサービスを売り込む代わりに、</a:t>
            </a:r>
            <a:r>
              <a:rPr lang="ja-JP" altLang="en-US" sz="1000" b="0" i="0" dirty="0">
                <a:solidFill>
                  <a:srgbClr val="333333"/>
                </a:solidFill>
                <a:effectLst/>
                <a:highlight>
                  <a:srgbClr val="FFFF00"/>
                </a:highlight>
                <a:latin typeface="Meiryo UI" panose="020B0604030504040204" pitchFamily="50" charset="-128"/>
                <a:ea typeface="Meiryo UI" panose="020B0604030504040204" pitchFamily="50" charset="-128"/>
              </a:rPr>
              <a:t>見込み客や顧客が関心を持ちそうなコンテンツを常に提供し、自社に興味を持ってもらうこと</a:t>
            </a:r>
            <a:r>
              <a:rPr lang="ja-JP" altLang="en-US" sz="1000" b="0" i="0" dirty="0">
                <a:solidFill>
                  <a:srgbClr val="333333"/>
                </a:solidFill>
                <a:effectLst/>
                <a:latin typeface="Meiryo UI" panose="020B0604030504040204" pitchFamily="50" charset="-128"/>
                <a:ea typeface="Meiryo UI" panose="020B0604030504040204" pitchFamily="50" charset="-128"/>
              </a:rPr>
              <a:t>が初めの一歩です。そこから徐々に製品・サービスに目を向けてもらい、購買行動を取ってもらうことが、最終的な目標です。</a:t>
            </a:r>
            <a:endParaRPr kumimoji="1" lang="ja-JP" altLang="en-US" sz="1000" dirty="0">
              <a:latin typeface="Meiryo UI" panose="020B0604030504040204" pitchFamily="50" charset="-128"/>
              <a:ea typeface="Meiryo UI" panose="020B0604030504040204" pitchFamily="50" charset="-128"/>
            </a:endParaRPr>
          </a:p>
        </p:txBody>
      </p:sp>
      <p:sp>
        <p:nvSpPr>
          <p:cNvPr id="15" name="スライド番号プレースホルダー 14">
            <a:extLst>
              <a:ext uri="{FF2B5EF4-FFF2-40B4-BE49-F238E27FC236}">
                <a16:creationId xmlns:a16="http://schemas.microsoft.com/office/drawing/2014/main" id="{F76BA463-2CA5-407C-9F62-64389B658E8A}"/>
              </a:ext>
            </a:extLst>
          </p:cNvPr>
          <p:cNvSpPr>
            <a:spLocks noGrp="1"/>
          </p:cNvSpPr>
          <p:nvPr>
            <p:ph type="sldNum" sz="quarter" idx="12"/>
          </p:nvPr>
        </p:nvSpPr>
        <p:spPr/>
        <p:txBody>
          <a:bodyPr/>
          <a:lstStyle/>
          <a:p>
            <a:fld id="{63B03603-CE1D-4918-BE90-D188EC52250C}" type="slidenum">
              <a:rPr kumimoji="1" lang="ja-JP" altLang="en-US" smtClean="0"/>
              <a:t>3</a:t>
            </a:fld>
            <a:endParaRPr kumimoji="1" lang="ja-JP" altLang="en-US"/>
          </a:p>
        </p:txBody>
      </p:sp>
      <p:cxnSp>
        <p:nvCxnSpPr>
          <p:cNvPr id="18" name="直線コネクタ 17">
            <a:extLst>
              <a:ext uri="{FF2B5EF4-FFF2-40B4-BE49-F238E27FC236}">
                <a16:creationId xmlns:a16="http://schemas.microsoft.com/office/drawing/2014/main" id="{FDB14013-DDDE-4671-96AB-9CB99FEB3285}"/>
              </a:ext>
            </a:extLst>
          </p:cNvPr>
          <p:cNvCxnSpPr>
            <a:cxnSpLocks/>
          </p:cNvCxnSpPr>
          <p:nvPr/>
        </p:nvCxnSpPr>
        <p:spPr>
          <a:xfrm>
            <a:off x="33020" y="-5080"/>
            <a:ext cx="0" cy="824129"/>
          </a:xfrm>
          <a:prstGeom prst="line">
            <a:avLst/>
          </a:prstGeom>
          <a:ln w="762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4" name="吹き出し: 角を丸めた四角形 23">
            <a:extLst>
              <a:ext uri="{FF2B5EF4-FFF2-40B4-BE49-F238E27FC236}">
                <a16:creationId xmlns:a16="http://schemas.microsoft.com/office/drawing/2014/main" id="{8CF8DE6E-EE15-413E-A0FE-95CB083E30A8}"/>
              </a:ext>
            </a:extLst>
          </p:cNvPr>
          <p:cNvSpPr/>
          <p:nvPr/>
        </p:nvSpPr>
        <p:spPr>
          <a:xfrm>
            <a:off x="431074" y="3407443"/>
            <a:ext cx="5166362" cy="1001956"/>
          </a:xfrm>
          <a:prstGeom prst="wedgeRoundRectCallout">
            <a:avLst>
              <a:gd name="adj1" fmla="val 52851"/>
              <a:gd name="adj2" fmla="val -3125"/>
              <a:gd name="adj3" fmla="val 16667"/>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1000" dirty="0">
                <a:solidFill>
                  <a:schemeClr val="tx1"/>
                </a:solidFill>
                <a:latin typeface="Meiryo UI" panose="020B0604030504040204" pitchFamily="50" charset="-128"/>
                <a:ea typeface="Meiryo UI" panose="020B0604030504040204" pitchFamily="50" charset="-128"/>
              </a:rPr>
              <a:t>コンテンツマーケティングは、価値のある一貫したコンテンツを作成・配布することに焦点を当てた、</a:t>
            </a:r>
            <a:endParaRPr kumimoji="1" lang="en-US" altLang="ja-JP" sz="1000" dirty="0">
              <a:solidFill>
                <a:schemeClr val="tx1"/>
              </a:solidFill>
              <a:latin typeface="Meiryo UI" panose="020B0604030504040204" pitchFamily="50" charset="-128"/>
              <a:ea typeface="Meiryo UI" panose="020B0604030504040204" pitchFamily="50" charset="-128"/>
            </a:endParaRPr>
          </a:p>
          <a:p>
            <a:pPr>
              <a:lnSpc>
                <a:spcPct val="150000"/>
              </a:lnSpc>
            </a:pPr>
            <a:r>
              <a:rPr kumimoji="1" lang="ja-JP" altLang="en-US" sz="1000" dirty="0">
                <a:solidFill>
                  <a:schemeClr val="tx1"/>
                </a:solidFill>
                <a:latin typeface="Meiryo UI" panose="020B0604030504040204" pitchFamily="50" charset="-128"/>
                <a:ea typeface="Meiryo UI" panose="020B0604030504040204" pitchFamily="50" charset="-128"/>
              </a:rPr>
              <a:t>戦略的なマーケティングアプローチです。</a:t>
            </a:r>
            <a:endParaRPr kumimoji="1" lang="en-US" altLang="ja-JP" sz="1000" dirty="0">
              <a:solidFill>
                <a:schemeClr val="tx1"/>
              </a:solidFill>
              <a:latin typeface="Meiryo UI" panose="020B0604030504040204" pitchFamily="50" charset="-128"/>
              <a:ea typeface="Meiryo UI" panose="020B0604030504040204" pitchFamily="50" charset="-128"/>
            </a:endParaRPr>
          </a:p>
          <a:p>
            <a:pPr>
              <a:lnSpc>
                <a:spcPct val="150000"/>
              </a:lnSpc>
            </a:pPr>
            <a:r>
              <a:rPr kumimoji="1" lang="ja-JP" altLang="en-US" sz="1000" dirty="0">
                <a:solidFill>
                  <a:schemeClr val="tx1"/>
                </a:solidFill>
                <a:highlight>
                  <a:srgbClr val="FFFF00"/>
                </a:highlight>
                <a:latin typeface="Meiryo UI" panose="020B0604030504040204" pitchFamily="50" charset="-128"/>
                <a:ea typeface="Meiryo UI" panose="020B0604030504040204" pitchFamily="50" charset="-128"/>
              </a:rPr>
              <a:t>自社の見込み客を引き付け、最終的には収益性の高い購買行動を促す</a:t>
            </a:r>
            <a:r>
              <a:rPr kumimoji="1" lang="ja-JP" altLang="en-US" sz="1000" dirty="0">
                <a:solidFill>
                  <a:schemeClr val="tx1"/>
                </a:solidFill>
                <a:latin typeface="Meiryo UI" panose="020B0604030504040204" pitchFamily="50" charset="-128"/>
                <a:ea typeface="Meiryo UI" panose="020B0604030504040204" pitchFamily="50" charset="-128"/>
              </a:rPr>
              <a:t>ことを目的としています。</a:t>
            </a:r>
          </a:p>
        </p:txBody>
      </p:sp>
      <p:pic>
        <p:nvPicPr>
          <p:cNvPr id="27" name="図 26">
            <a:extLst>
              <a:ext uri="{FF2B5EF4-FFF2-40B4-BE49-F238E27FC236}">
                <a16:creationId xmlns:a16="http://schemas.microsoft.com/office/drawing/2014/main" id="{B8DCDFAF-0ABD-45FE-B118-CA4864B1CD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5627" y="3685858"/>
            <a:ext cx="711926" cy="735080"/>
          </a:xfrm>
          <a:prstGeom prst="rect">
            <a:avLst/>
          </a:prstGeom>
        </p:spPr>
      </p:pic>
    </p:spTree>
    <p:extLst>
      <p:ext uri="{BB962C8B-B14F-4D97-AF65-F5344CB8AC3E}">
        <p14:creationId xmlns:p14="http://schemas.microsoft.com/office/powerpoint/2010/main" val="3299388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B7CACB0B-D6F5-484D-B69C-941A9E3A1AC1}"/>
              </a:ext>
            </a:extLst>
          </p:cNvPr>
          <p:cNvSpPr/>
          <p:nvPr/>
        </p:nvSpPr>
        <p:spPr>
          <a:xfrm>
            <a:off x="0" y="0"/>
            <a:ext cx="6858000" cy="8241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70C0"/>
              </a:solidFill>
            </a:endParaRPr>
          </a:p>
        </p:txBody>
      </p:sp>
      <p:sp>
        <p:nvSpPr>
          <p:cNvPr id="4" name="テキスト ボックス 3">
            <a:extLst>
              <a:ext uri="{FF2B5EF4-FFF2-40B4-BE49-F238E27FC236}">
                <a16:creationId xmlns:a16="http://schemas.microsoft.com/office/drawing/2014/main" id="{C56ECF24-08C0-4C32-873B-16B6D6F00047}"/>
              </a:ext>
            </a:extLst>
          </p:cNvPr>
          <p:cNvSpPr txBox="1"/>
          <p:nvPr/>
        </p:nvSpPr>
        <p:spPr>
          <a:xfrm>
            <a:off x="222414" y="207065"/>
            <a:ext cx="4294765" cy="369332"/>
          </a:xfrm>
          <a:prstGeom prst="rect">
            <a:avLst/>
          </a:prstGeom>
          <a:noFill/>
        </p:spPr>
        <p:txBody>
          <a:bodyPr wrap="none" rtlCol="0">
            <a:spAutoFit/>
          </a:bodyPr>
          <a:lstStyle/>
          <a:p>
            <a:r>
              <a:rPr kumimoji="1" lang="ja-JP" altLang="en-US" b="1" dirty="0">
                <a:solidFill>
                  <a:schemeClr val="bg1"/>
                </a:solidFill>
                <a:latin typeface="Meiryo UI" panose="020B0604030504040204" pitchFamily="50" charset="-128"/>
                <a:ea typeface="Meiryo UI" panose="020B0604030504040204" pitchFamily="50" charset="-128"/>
              </a:rPr>
              <a:t>コンテンツマーケティングで用いられるメディア</a:t>
            </a:r>
          </a:p>
        </p:txBody>
      </p:sp>
      <p:sp>
        <p:nvSpPr>
          <p:cNvPr id="5" name="テキスト ボックス 4">
            <a:extLst>
              <a:ext uri="{FF2B5EF4-FFF2-40B4-BE49-F238E27FC236}">
                <a16:creationId xmlns:a16="http://schemas.microsoft.com/office/drawing/2014/main" id="{AED84A29-5CA0-4F43-8E3A-264E66C2C12F}"/>
              </a:ext>
            </a:extLst>
          </p:cNvPr>
          <p:cNvSpPr txBox="1"/>
          <p:nvPr/>
        </p:nvSpPr>
        <p:spPr>
          <a:xfrm>
            <a:off x="235130" y="1928947"/>
            <a:ext cx="2589170" cy="307777"/>
          </a:xfrm>
          <a:prstGeom prst="rect">
            <a:avLst/>
          </a:prstGeom>
          <a:noFill/>
        </p:spPr>
        <p:txBody>
          <a:bodyPr wrap="none" rtlCol="0">
            <a:spAutoFit/>
          </a:bodyPr>
          <a:lstStyle/>
          <a:p>
            <a:r>
              <a:rPr kumimoji="1" lang="ja-JP" altLang="en-US" sz="1400" b="1" dirty="0">
                <a:solidFill>
                  <a:srgbClr val="0070C0"/>
                </a:solidFill>
                <a:latin typeface="Meiryo UI" panose="020B0604030504040204" pitchFamily="50" charset="-128"/>
                <a:ea typeface="Meiryo UI" panose="020B0604030504040204" pitchFamily="50" charset="-128"/>
              </a:rPr>
              <a:t>ペイドメディア（</a:t>
            </a:r>
            <a:r>
              <a:rPr kumimoji="1" lang="en-US" altLang="ja-JP" sz="1400" b="1" dirty="0">
                <a:solidFill>
                  <a:srgbClr val="0070C0"/>
                </a:solidFill>
                <a:latin typeface="Meiryo UI" panose="020B0604030504040204" pitchFamily="50" charset="-128"/>
                <a:ea typeface="Meiryo UI" panose="020B0604030504040204" pitchFamily="50" charset="-128"/>
              </a:rPr>
              <a:t>paid media</a:t>
            </a:r>
            <a:r>
              <a:rPr kumimoji="1" lang="ja-JP" altLang="en-US" sz="1400" b="1" dirty="0">
                <a:solidFill>
                  <a:srgbClr val="0070C0"/>
                </a:solidFill>
                <a:latin typeface="Meiryo UI" panose="020B0604030504040204" pitchFamily="50" charset="-128"/>
                <a:ea typeface="Meiryo UI" panose="020B0604030504040204" pitchFamily="50" charset="-128"/>
              </a:rPr>
              <a:t>）</a:t>
            </a:r>
          </a:p>
        </p:txBody>
      </p:sp>
      <p:sp>
        <p:nvSpPr>
          <p:cNvPr id="11" name="テキスト ボックス 10">
            <a:extLst>
              <a:ext uri="{FF2B5EF4-FFF2-40B4-BE49-F238E27FC236}">
                <a16:creationId xmlns:a16="http://schemas.microsoft.com/office/drawing/2014/main" id="{965F0004-AEDA-4672-B275-3AB372704F94}"/>
              </a:ext>
            </a:extLst>
          </p:cNvPr>
          <p:cNvSpPr txBox="1"/>
          <p:nvPr/>
        </p:nvSpPr>
        <p:spPr>
          <a:xfrm>
            <a:off x="215537" y="981275"/>
            <a:ext cx="6139542" cy="752578"/>
          </a:xfrm>
          <a:prstGeom prst="rect">
            <a:avLst/>
          </a:prstGeom>
          <a:noFill/>
        </p:spPr>
        <p:txBody>
          <a:bodyPr wrap="square" rtlCol="0">
            <a:spAutoFit/>
          </a:bodyPr>
          <a:lstStyle/>
          <a:p>
            <a:pPr algn="just">
              <a:lnSpc>
                <a:spcPct val="150000"/>
              </a:lnSpc>
            </a:pPr>
            <a:r>
              <a:rPr kumimoji="1" lang="ja-JP" altLang="en-US" sz="1000" dirty="0">
                <a:latin typeface="Meiryo UI" panose="020B0604030504040204" pitchFamily="50" charset="-128"/>
                <a:ea typeface="Meiryo UI" panose="020B0604030504040204" pitchFamily="50" charset="-128"/>
              </a:rPr>
              <a:t>コンテンツマーケティングにおいては、質の高い見込み客を獲得するために、単独のメディアのみを利用しているだけでは、成果は限定的と言えるでしょう。世にメディアと呼ばれる存在は数多くありますが、それらは「ペイドメディア」、「アーンドメディア」、「オウンドメディア」の</a:t>
            </a:r>
            <a:r>
              <a:rPr kumimoji="1" lang="en-US" altLang="ja-JP" sz="1000" dirty="0">
                <a:latin typeface="Meiryo UI" panose="020B0604030504040204" pitchFamily="50" charset="-128"/>
                <a:ea typeface="Meiryo UI" panose="020B0604030504040204" pitchFamily="50" charset="-128"/>
              </a:rPr>
              <a:t>3</a:t>
            </a:r>
            <a:r>
              <a:rPr kumimoji="1" lang="ja-JP" altLang="en-US" sz="1000" dirty="0">
                <a:latin typeface="Meiryo UI" panose="020B0604030504040204" pitchFamily="50" charset="-128"/>
                <a:ea typeface="Meiryo UI" panose="020B0604030504040204" pitchFamily="50" charset="-128"/>
              </a:rPr>
              <a:t>つに分類することができます。これを「トリプルメディア」と称しています。</a:t>
            </a:r>
          </a:p>
        </p:txBody>
      </p:sp>
      <p:sp>
        <p:nvSpPr>
          <p:cNvPr id="12" name="テキスト ボックス 11">
            <a:extLst>
              <a:ext uri="{FF2B5EF4-FFF2-40B4-BE49-F238E27FC236}">
                <a16:creationId xmlns:a16="http://schemas.microsoft.com/office/drawing/2014/main" id="{D8FC3A79-196F-4136-97E7-B30000A2F096}"/>
              </a:ext>
            </a:extLst>
          </p:cNvPr>
          <p:cNvSpPr txBox="1"/>
          <p:nvPr/>
        </p:nvSpPr>
        <p:spPr>
          <a:xfrm>
            <a:off x="215537" y="2350866"/>
            <a:ext cx="6139542" cy="752578"/>
          </a:xfrm>
          <a:prstGeom prst="rect">
            <a:avLst/>
          </a:prstGeom>
          <a:noFill/>
        </p:spPr>
        <p:txBody>
          <a:bodyPr wrap="square" rtlCol="0">
            <a:spAutoFit/>
          </a:bodyPr>
          <a:lstStyle/>
          <a:p>
            <a:pPr>
              <a:lnSpc>
                <a:spcPct val="150000"/>
              </a:lnSpc>
            </a:pPr>
            <a:r>
              <a:rPr lang="ja-JP" altLang="en-US" sz="1000" b="0" i="0" dirty="0">
                <a:solidFill>
                  <a:srgbClr val="333333"/>
                </a:solidFill>
                <a:effectLst/>
                <a:latin typeface="Meiryo UI" panose="020B0604030504040204" pitchFamily="50" charset="-128"/>
                <a:ea typeface="Meiryo UI" panose="020B0604030504040204" pitchFamily="50" charset="-128"/>
              </a:rPr>
              <a:t>ペイドメディアは、</a:t>
            </a:r>
            <a:r>
              <a:rPr lang="ja-JP" altLang="en-US" sz="1000" b="0" i="0" dirty="0">
                <a:solidFill>
                  <a:srgbClr val="333333"/>
                </a:solidFill>
                <a:effectLst/>
                <a:highlight>
                  <a:srgbClr val="FFFF00"/>
                </a:highlight>
                <a:latin typeface="Meiryo UI" panose="020B0604030504040204" pitchFamily="50" charset="-128"/>
                <a:ea typeface="Meiryo UI" panose="020B0604030504040204" pitchFamily="50" charset="-128"/>
              </a:rPr>
              <a:t>企業が広告費を対価に広告枠を購入し、予め制作した企業や商品の広告を行う媒体</a:t>
            </a:r>
            <a:r>
              <a:rPr lang="ja-JP" altLang="en-US" sz="1000" b="0" i="0" dirty="0">
                <a:solidFill>
                  <a:srgbClr val="333333"/>
                </a:solidFill>
                <a:effectLst/>
                <a:latin typeface="Meiryo UI" panose="020B0604030504040204" pitchFamily="50" charset="-128"/>
                <a:ea typeface="Meiryo UI" panose="020B0604030504040204" pitchFamily="50" charset="-128"/>
              </a:rPr>
              <a:t>です。テレビやラジオ、新聞・雑誌など、従来からマスメディアと呼ばれるものです。費用は高額になりますが、企業一社ではリーチしにくい、大勢のオウディエンスに情報を拡散することが可能です。</a:t>
            </a:r>
            <a:endParaRPr kumimoji="1" lang="ja-JP" altLang="en-US" sz="1000" dirty="0">
              <a:latin typeface="Meiryo UI" panose="020B0604030504040204" pitchFamily="50" charset="-128"/>
              <a:ea typeface="Meiryo UI" panose="020B0604030504040204" pitchFamily="50" charset="-128"/>
            </a:endParaRPr>
          </a:p>
        </p:txBody>
      </p:sp>
      <p:sp>
        <p:nvSpPr>
          <p:cNvPr id="15" name="スライド番号プレースホルダー 14">
            <a:extLst>
              <a:ext uri="{FF2B5EF4-FFF2-40B4-BE49-F238E27FC236}">
                <a16:creationId xmlns:a16="http://schemas.microsoft.com/office/drawing/2014/main" id="{F76BA463-2CA5-407C-9F62-64389B658E8A}"/>
              </a:ext>
            </a:extLst>
          </p:cNvPr>
          <p:cNvSpPr>
            <a:spLocks noGrp="1"/>
          </p:cNvSpPr>
          <p:nvPr>
            <p:ph type="sldNum" sz="quarter" idx="12"/>
          </p:nvPr>
        </p:nvSpPr>
        <p:spPr/>
        <p:txBody>
          <a:bodyPr/>
          <a:lstStyle/>
          <a:p>
            <a:fld id="{63B03603-CE1D-4918-BE90-D188EC52250C}" type="slidenum">
              <a:rPr kumimoji="1" lang="ja-JP" altLang="en-US" smtClean="0"/>
              <a:t>4</a:t>
            </a:fld>
            <a:endParaRPr kumimoji="1" lang="ja-JP" altLang="en-US"/>
          </a:p>
        </p:txBody>
      </p:sp>
      <p:cxnSp>
        <p:nvCxnSpPr>
          <p:cNvPr id="18" name="直線コネクタ 17">
            <a:extLst>
              <a:ext uri="{FF2B5EF4-FFF2-40B4-BE49-F238E27FC236}">
                <a16:creationId xmlns:a16="http://schemas.microsoft.com/office/drawing/2014/main" id="{FDB14013-DDDE-4671-96AB-9CB99FEB3285}"/>
              </a:ext>
            </a:extLst>
          </p:cNvPr>
          <p:cNvCxnSpPr>
            <a:cxnSpLocks/>
          </p:cNvCxnSpPr>
          <p:nvPr/>
        </p:nvCxnSpPr>
        <p:spPr>
          <a:xfrm>
            <a:off x="33020" y="-5080"/>
            <a:ext cx="0" cy="824129"/>
          </a:xfrm>
          <a:prstGeom prst="line">
            <a:avLst/>
          </a:prstGeom>
          <a:ln w="762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E6F18788-B849-458E-8A2D-8457EC446397}"/>
              </a:ext>
            </a:extLst>
          </p:cNvPr>
          <p:cNvSpPr txBox="1"/>
          <p:nvPr/>
        </p:nvSpPr>
        <p:spPr>
          <a:xfrm>
            <a:off x="235130" y="3342749"/>
            <a:ext cx="2994731" cy="307777"/>
          </a:xfrm>
          <a:prstGeom prst="rect">
            <a:avLst/>
          </a:prstGeom>
          <a:noFill/>
        </p:spPr>
        <p:txBody>
          <a:bodyPr wrap="none" rtlCol="0">
            <a:spAutoFit/>
          </a:bodyPr>
          <a:lstStyle/>
          <a:p>
            <a:r>
              <a:rPr kumimoji="1" lang="ja-JP" altLang="en-US" sz="1400" b="1" dirty="0">
                <a:solidFill>
                  <a:srgbClr val="0070C0"/>
                </a:solidFill>
                <a:latin typeface="Meiryo UI" panose="020B0604030504040204" pitchFamily="50" charset="-128"/>
                <a:ea typeface="Meiryo UI" panose="020B0604030504040204" pitchFamily="50" charset="-128"/>
              </a:rPr>
              <a:t>アーンドメディア（</a:t>
            </a:r>
            <a:r>
              <a:rPr kumimoji="1" lang="en-US" altLang="ja-JP" sz="1400" b="1" dirty="0">
                <a:solidFill>
                  <a:srgbClr val="0070C0"/>
                </a:solidFill>
                <a:latin typeface="Meiryo UI" panose="020B0604030504040204" pitchFamily="50" charset="-128"/>
                <a:ea typeface="Meiryo UI" panose="020B0604030504040204" pitchFamily="50" charset="-128"/>
              </a:rPr>
              <a:t>earned media</a:t>
            </a:r>
            <a:r>
              <a:rPr kumimoji="1" lang="ja-JP" altLang="en-US" sz="1400" b="1" dirty="0">
                <a:solidFill>
                  <a:srgbClr val="0070C0"/>
                </a:solidFill>
                <a:latin typeface="Meiryo UI" panose="020B0604030504040204" pitchFamily="50" charset="-128"/>
                <a:ea typeface="Meiryo UI" panose="020B0604030504040204" pitchFamily="50" charset="-128"/>
              </a:rPr>
              <a:t>）</a:t>
            </a:r>
          </a:p>
        </p:txBody>
      </p:sp>
      <p:sp>
        <p:nvSpPr>
          <p:cNvPr id="19" name="テキスト ボックス 18">
            <a:extLst>
              <a:ext uri="{FF2B5EF4-FFF2-40B4-BE49-F238E27FC236}">
                <a16:creationId xmlns:a16="http://schemas.microsoft.com/office/drawing/2014/main" id="{070F1F0E-17B5-4EAB-AE94-F38017672CCC}"/>
              </a:ext>
            </a:extLst>
          </p:cNvPr>
          <p:cNvSpPr txBox="1"/>
          <p:nvPr/>
        </p:nvSpPr>
        <p:spPr>
          <a:xfrm>
            <a:off x="215537" y="3764668"/>
            <a:ext cx="6139542" cy="752578"/>
          </a:xfrm>
          <a:prstGeom prst="rect">
            <a:avLst/>
          </a:prstGeom>
          <a:noFill/>
        </p:spPr>
        <p:txBody>
          <a:bodyPr wrap="square" rtlCol="0">
            <a:spAutoFit/>
          </a:bodyPr>
          <a:lstStyle/>
          <a:p>
            <a:pPr>
              <a:lnSpc>
                <a:spcPct val="150000"/>
              </a:lnSpc>
            </a:pPr>
            <a:r>
              <a:rPr lang="ja-JP" altLang="en-US" sz="1000" b="0" i="0" dirty="0">
                <a:solidFill>
                  <a:srgbClr val="333333"/>
                </a:solidFill>
                <a:effectLst/>
                <a:latin typeface="Meiryo UI" panose="020B0604030504040204" pitchFamily="50" charset="-128"/>
                <a:ea typeface="Meiryo UI" panose="020B0604030504040204" pitchFamily="50" charset="-128"/>
              </a:rPr>
              <a:t>「アーンドメディア」の「アーンド」とは、「</a:t>
            </a:r>
            <a:r>
              <a:rPr lang="en-US" altLang="ja-JP" sz="1000" b="0" i="0" dirty="0">
                <a:solidFill>
                  <a:srgbClr val="333333"/>
                </a:solidFill>
                <a:effectLst/>
                <a:latin typeface="Meiryo UI" panose="020B0604030504040204" pitchFamily="50" charset="-128"/>
                <a:ea typeface="Meiryo UI" panose="020B0604030504040204" pitchFamily="50" charset="-128"/>
              </a:rPr>
              <a:t>earned</a:t>
            </a:r>
            <a:r>
              <a:rPr lang="ja-JP" altLang="en-US" sz="1000" b="0" i="0" dirty="0">
                <a:solidFill>
                  <a:srgbClr val="333333"/>
                </a:solidFill>
                <a:effectLst/>
                <a:latin typeface="Meiryo UI" panose="020B0604030504040204" pitchFamily="50" charset="-128"/>
                <a:ea typeface="Meiryo UI" panose="020B0604030504040204" pitchFamily="50" charset="-128"/>
              </a:rPr>
              <a:t>＝獲得する」という意味です。何を獲得するのかというと、ユーザーの共感や顧客からの信頼感です。</a:t>
            </a:r>
            <a:r>
              <a:rPr lang="en-US" altLang="ja-JP" sz="1000" b="0" i="0" dirty="0">
                <a:solidFill>
                  <a:srgbClr val="333333"/>
                </a:solidFill>
                <a:effectLst/>
                <a:highlight>
                  <a:srgbClr val="FFFF00"/>
                </a:highlight>
                <a:latin typeface="Meiryo UI" panose="020B0604030504040204" pitchFamily="50" charset="-128"/>
                <a:ea typeface="Meiryo UI" panose="020B0604030504040204" pitchFamily="50" charset="-128"/>
              </a:rPr>
              <a:t>Twitter</a:t>
            </a:r>
            <a:r>
              <a:rPr lang="ja-JP" altLang="en-US" sz="1000" b="0" i="0" dirty="0">
                <a:solidFill>
                  <a:srgbClr val="333333"/>
                </a:solidFill>
                <a:effectLst/>
                <a:highlight>
                  <a:srgbClr val="FFFF00"/>
                </a:highlight>
                <a:latin typeface="Meiryo UI" panose="020B0604030504040204" pitchFamily="50" charset="-128"/>
                <a:ea typeface="Meiryo UI" panose="020B0604030504040204" pitchFamily="50" charset="-128"/>
              </a:rPr>
              <a:t>や</a:t>
            </a:r>
            <a:r>
              <a:rPr lang="en-US" altLang="ja-JP" sz="1000" b="0" i="0" dirty="0">
                <a:solidFill>
                  <a:srgbClr val="333333"/>
                </a:solidFill>
                <a:effectLst/>
                <a:highlight>
                  <a:srgbClr val="FFFF00"/>
                </a:highlight>
                <a:latin typeface="Meiryo UI" panose="020B0604030504040204" pitchFamily="50" charset="-128"/>
                <a:ea typeface="Meiryo UI" panose="020B0604030504040204" pitchFamily="50" charset="-128"/>
              </a:rPr>
              <a:t>Facebook</a:t>
            </a:r>
            <a:r>
              <a:rPr lang="ja-JP" altLang="en-US" sz="1000" b="0" i="0" dirty="0">
                <a:solidFill>
                  <a:srgbClr val="333333"/>
                </a:solidFill>
                <a:effectLst/>
                <a:highlight>
                  <a:srgbClr val="FFFF00"/>
                </a:highlight>
                <a:latin typeface="Meiryo UI" panose="020B0604030504040204" pitchFamily="50" charset="-128"/>
                <a:ea typeface="Meiryo UI" panose="020B0604030504040204" pitchFamily="50" charset="-128"/>
              </a:rPr>
              <a:t>などの</a:t>
            </a:r>
            <a:r>
              <a:rPr lang="en-US" altLang="ja-JP" sz="1000" b="0" i="0" dirty="0">
                <a:solidFill>
                  <a:srgbClr val="333333"/>
                </a:solidFill>
                <a:effectLst/>
                <a:highlight>
                  <a:srgbClr val="FFFF00"/>
                </a:highlight>
                <a:latin typeface="Meiryo UI" panose="020B0604030504040204" pitchFamily="50" charset="-128"/>
                <a:ea typeface="Meiryo UI" panose="020B0604030504040204" pitchFamily="50" charset="-128"/>
              </a:rPr>
              <a:t>SNS</a:t>
            </a:r>
            <a:r>
              <a:rPr lang="ja-JP" altLang="en-US" sz="1000" b="0" i="0" dirty="0">
                <a:solidFill>
                  <a:srgbClr val="333333"/>
                </a:solidFill>
                <a:effectLst/>
                <a:highlight>
                  <a:srgbClr val="FFFF00"/>
                </a:highlight>
                <a:latin typeface="Meiryo UI" panose="020B0604030504040204" pitchFamily="50" charset="-128"/>
                <a:ea typeface="Meiryo UI" panose="020B0604030504040204" pitchFamily="50" charset="-128"/>
              </a:rPr>
              <a:t>や、営業目的でない個人ブログ、また口コミなど</a:t>
            </a:r>
            <a:r>
              <a:rPr lang="ja-JP" altLang="en-US" sz="1000" b="0" i="0" dirty="0">
                <a:solidFill>
                  <a:srgbClr val="333333"/>
                </a:solidFill>
                <a:effectLst/>
                <a:latin typeface="Meiryo UI" panose="020B0604030504040204" pitchFamily="50" charset="-128"/>
                <a:ea typeface="Meiryo UI" panose="020B0604030504040204" pitchFamily="50" charset="-128"/>
              </a:rPr>
              <a:t>がアーンドメディアにあたります。</a:t>
            </a:r>
            <a:endParaRPr lang="en-US" altLang="ja-JP" sz="1000" b="0" i="0" dirty="0">
              <a:solidFill>
                <a:srgbClr val="333333"/>
              </a:solidFill>
              <a:effectLst/>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74FE4A02-E734-4FB9-A952-51B18F603A47}"/>
              </a:ext>
            </a:extLst>
          </p:cNvPr>
          <p:cNvSpPr txBox="1"/>
          <p:nvPr/>
        </p:nvSpPr>
        <p:spPr>
          <a:xfrm>
            <a:off x="242007" y="4773592"/>
            <a:ext cx="2994731" cy="307777"/>
          </a:xfrm>
          <a:prstGeom prst="rect">
            <a:avLst/>
          </a:prstGeom>
          <a:noFill/>
        </p:spPr>
        <p:txBody>
          <a:bodyPr wrap="none" rtlCol="0">
            <a:spAutoFit/>
          </a:bodyPr>
          <a:lstStyle/>
          <a:p>
            <a:r>
              <a:rPr kumimoji="1" lang="ja-JP" altLang="en-US" sz="1400" b="1" dirty="0">
                <a:solidFill>
                  <a:srgbClr val="0070C0"/>
                </a:solidFill>
                <a:latin typeface="Meiryo UI" panose="020B0604030504040204" pitchFamily="50" charset="-128"/>
                <a:ea typeface="Meiryo UI" panose="020B0604030504040204" pitchFamily="50" charset="-128"/>
              </a:rPr>
              <a:t>オウンドメディア（</a:t>
            </a:r>
            <a:r>
              <a:rPr kumimoji="1" lang="en-US" altLang="ja-JP" sz="1400" b="1" dirty="0">
                <a:solidFill>
                  <a:srgbClr val="0070C0"/>
                </a:solidFill>
                <a:latin typeface="Meiryo UI" panose="020B0604030504040204" pitchFamily="50" charset="-128"/>
                <a:ea typeface="Meiryo UI" panose="020B0604030504040204" pitchFamily="50" charset="-128"/>
              </a:rPr>
              <a:t>owned media</a:t>
            </a:r>
            <a:r>
              <a:rPr kumimoji="1" lang="ja-JP" altLang="en-US" sz="1400" b="1" dirty="0">
                <a:solidFill>
                  <a:srgbClr val="0070C0"/>
                </a:solidFill>
                <a:latin typeface="Meiryo UI" panose="020B0604030504040204" pitchFamily="50" charset="-128"/>
                <a:ea typeface="Meiryo UI" panose="020B0604030504040204" pitchFamily="50" charset="-128"/>
              </a:rPr>
              <a:t>）</a:t>
            </a:r>
          </a:p>
        </p:txBody>
      </p:sp>
      <p:sp>
        <p:nvSpPr>
          <p:cNvPr id="23" name="テキスト ボックス 22">
            <a:extLst>
              <a:ext uri="{FF2B5EF4-FFF2-40B4-BE49-F238E27FC236}">
                <a16:creationId xmlns:a16="http://schemas.microsoft.com/office/drawing/2014/main" id="{349BB459-5ADB-4B19-A9C6-75DA24D3E3AE}"/>
              </a:ext>
            </a:extLst>
          </p:cNvPr>
          <p:cNvSpPr txBox="1"/>
          <p:nvPr/>
        </p:nvSpPr>
        <p:spPr>
          <a:xfrm>
            <a:off x="222414" y="5195511"/>
            <a:ext cx="6139542" cy="752578"/>
          </a:xfrm>
          <a:prstGeom prst="rect">
            <a:avLst/>
          </a:prstGeom>
          <a:noFill/>
        </p:spPr>
        <p:txBody>
          <a:bodyPr wrap="square" rtlCol="0">
            <a:spAutoFit/>
          </a:bodyPr>
          <a:lstStyle/>
          <a:p>
            <a:pPr>
              <a:lnSpc>
                <a:spcPct val="150000"/>
              </a:lnSpc>
            </a:pPr>
            <a:r>
              <a:rPr lang="ja-JP" altLang="en-US" sz="1000" b="0" i="0" dirty="0">
                <a:solidFill>
                  <a:srgbClr val="333333"/>
                </a:solidFill>
                <a:effectLst/>
                <a:latin typeface="Meiryo UI" panose="020B0604030504040204" pitchFamily="50" charset="-128"/>
                <a:ea typeface="Meiryo UI" panose="020B0604030504040204" pitchFamily="50" charset="-128"/>
              </a:rPr>
              <a:t>オウンドメディアとは、</a:t>
            </a:r>
            <a:r>
              <a:rPr lang="ja-JP" altLang="en-US" sz="1000" b="0" i="0" dirty="0">
                <a:solidFill>
                  <a:srgbClr val="333333"/>
                </a:solidFill>
                <a:effectLst/>
                <a:highlight>
                  <a:srgbClr val="FFFF00"/>
                </a:highlight>
                <a:latin typeface="Meiryo UI" panose="020B0604030504040204" pitchFamily="50" charset="-128"/>
                <a:ea typeface="Meiryo UI" panose="020B0604030504040204" pitchFamily="50" charset="-128"/>
              </a:rPr>
              <a:t>企業が自社で所有するメディアの総称</a:t>
            </a:r>
            <a:r>
              <a:rPr lang="ja-JP" altLang="en-US" sz="1000" b="0" i="0" dirty="0">
                <a:solidFill>
                  <a:srgbClr val="333333"/>
                </a:solidFill>
                <a:effectLst/>
                <a:latin typeface="Meiryo UI" panose="020B0604030504040204" pitchFamily="50" charset="-128"/>
                <a:ea typeface="Meiryo UI" panose="020B0604030504040204" pitchFamily="50" charset="-128"/>
              </a:rPr>
              <a:t>です。企業の公式サイトはもちろん、メールマガジン、紙媒体の会社案内、商品のカタログやチラシなど、多岐に渡ります。消費者にリーチし、自社ブランドを向上させることを目的としています。昨今では、</a:t>
            </a:r>
            <a:r>
              <a:rPr lang="en-US" altLang="ja-JP" sz="1000" b="0" i="0" dirty="0">
                <a:solidFill>
                  <a:srgbClr val="333333"/>
                </a:solidFill>
                <a:effectLst/>
                <a:latin typeface="Meiryo UI" panose="020B0604030504040204" pitchFamily="50" charset="-128"/>
                <a:ea typeface="Meiryo UI" panose="020B0604030504040204" pitchFamily="50" charset="-128"/>
              </a:rPr>
              <a:t>WEB</a:t>
            </a:r>
            <a:r>
              <a:rPr lang="ja-JP" altLang="en-US" sz="1000" b="0" i="0" dirty="0">
                <a:solidFill>
                  <a:srgbClr val="333333"/>
                </a:solidFill>
                <a:effectLst/>
                <a:latin typeface="Meiryo UI" panose="020B0604030504040204" pitchFamily="50" charset="-128"/>
                <a:ea typeface="Meiryo UI" panose="020B0604030504040204" pitchFamily="50" charset="-128"/>
              </a:rPr>
              <a:t>上で展開される、自社でコントロール可能な情報発信メディア、という意味合いが強くなっています。</a:t>
            </a:r>
            <a:endParaRPr lang="en-US" altLang="ja-JP" sz="1000" b="0" i="0" dirty="0">
              <a:solidFill>
                <a:srgbClr val="333333"/>
              </a:solidFill>
              <a:effectLst/>
              <a:latin typeface="Meiryo UI" panose="020B0604030504040204" pitchFamily="50" charset="-128"/>
              <a:ea typeface="Meiryo UI" panose="020B0604030504040204" pitchFamily="50" charset="-128"/>
            </a:endParaRPr>
          </a:p>
        </p:txBody>
      </p:sp>
      <p:sp>
        <p:nvSpPr>
          <p:cNvPr id="2" name="楕円 1">
            <a:extLst>
              <a:ext uri="{FF2B5EF4-FFF2-40B4-BE49-F238E27FC236}">
                <a16:creationId xmlns:a16="http://schemas.microsoft.com/office/drawing/2014/main" id="{146A5605-A45B-4EC9-A975-83598210ED18}"/>
              </a:ext>
            </a:extLst>
          </p:cNvPr>
          <p:cNvSpPr/>
          <p:nvPr/>
        </p:nvSpPr>
        <p:spPr>
          <a:xfrm>
            <a:off x="727165" y="6803090"/>
            <a:ext cx="1724298" cy="167204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a:extLst>
              <a:ext uri="{FF2B5EF4-FFF2-40B4-BE49-F238E27FC236}">
                <a16:creationId xmlns:a16="http://schemas.microsoft.com/office/drawing/2014/main" id="{0C48F1A1-BBDC-4CCC-BD1A-F8E223FE58EF}"/>
              </a:ext>
            </a:extLst>
          </p:cNvPr>
          <p:cNvSpPr/>
          <p:nvPr/>
        </p:nvSpPr>
        <p:spPr>
          <a:xfrm>
            <a:off x="2621931" y="6163340"/>
            <a:ext cx="1724298" cy="1672046"/>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a:extLst>
              <a:ext uri="{FF2B5EF4-FFF2-40B4-BE49-F238E27FC236}">
                <a16:creationId xmlns:a16="http://schemas.microsoft.com/office/drawing/2014/main" id="{C1D24D43-FCAA-458C-B8D2-9DE05EDFCEE1}"/>
              </a:ext>
            </a:extLst>
          </p:cNvPr>
          <p:cNvSpPr/>
          <p:nvPr/>
        </p:nvSpPr>
        <p:spPr>
          <a:xfrm>
            <a:off x="4517179" y="6803090"/>
            <a:ext cx="1724298" cy="167204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矢印: 右 34">
            <a:extLst>
              <a:ext uri="{FF2B5EF4-FFF2-40B4-BE49-F238E27FC236}">
                <a16:creationId xmlns:a16="http://schemas.microsoft.com/office/drawing/2014/main" id="{436F4800-1F75-47A9-BF38-0910D879CAAF}"/>
              </a:ext>
            </a:extLst>
          </p:cNvPr>
          <p:cNvSpPr/>
          <p:nvPr/>
        </p:nvSpPr>
        <p:spPr>
          <a:xfrm>
            <a:off x="2229651" y="6931710"/>
            <a:ext cx="649705" cy="360948"/>
          </a:xfrm>
          <a:prstGeom prst="rightArrow">
            <a:avLst>
              <a:gd name="adj1" fmla="val 35714"/>
              <a:gd name="adj2" fmla="val 95562"/>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矢印: 右 35">
            <a:extLst>
              <a:ext uri="{FF2B5EF4-FFF2-40B4-BE49-F238E27FC236}">
                <a16:creationId xmlns:a16="http://schemas.microsoft.com/office/drawing/2014/main" id="{446A3AA5-F0F2-4272-B392-5F75F80996D9}"/>
              </a:ext>
            </a:extLst>
          </p:cNvPr>
          <p:cNvSpPr/>
          <p:nvPr/>
        </p:nvSpPr>
        <p:spPr>
          <a:xfrm rot="10800000">
            <a:off x="2193555" y="7405431"/>
            <a:ext cx="649705" cy="360948"/>
          </a:xfrm>
          <a:prstGeom prst="rightArrow">
            <a:avLst>
              <a:gd name="adj1" fmla="val 35714"/>
              <a:gd name="adj2" fmla="val 95562"/>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矢印: 右 36">
            <a:extLst>
              <a:ext uri="{FF2B5EF4-FFF2-40B4-BE49-F238E27FC236}">
                <a16:creationId xmlns:a16="http://schemas.microsoft.com/office/drawing/2014/main" id="{CC895370-0CF0-4193-99EF-2CD1EA82757F}"/>
              </a:ext>
            </a:extLst>
          </p:cNvPr>
          <p:cNvSpPr/>
          <p:nvPr/>
        </p:nvSpPr>
        <p:spPr>
          <a:xfrm>
            <a:off x="4076775" y="7431641"/>
            <a:ext cx="649705" cy="360948"/>
          </a:xfrm>
          <a:prstGeom prst="rightArrow">
            <a:avLst>
              <a:gd name="adj1" fmla="val 35714"/>
              <a:gd name="adj2" fmla="val 95562"/>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矢印: 右 37">
            <a:extLst>
              <a:ext uri="{FF2B5EF4-FFF2-40B4-BE49-F238E27FC236}">
                <a16:creationId xmlns:a16="http://schemas.microsoft.com/office/drawing/2014/main" id="{FC8D0974-5B16-484A-8550-BF4CFCFE1E59}"/>
              </a:ext>
            </a:extLst>
          </p:cNvPr>
          <p:cNvSpPr/>
          <p:nvPr/>
        </p:nvSpPr>
        <p:spPr>
          <a:xfrm rot="10800000">
            <a:off x="4088722" y="6936891"/>
            <a:ext cx="649705" cy="360948"/>
          </a:xfrm>
          <a:prstGeom prst="rightArrow">
            <a:avLst>
              <a:gd name="adj1" fmla="val 35714"/>
              <a:gd name="adj2" fmla="val 95562"/>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矢印: 右 38">
            <a:extLst>
              <a:ext uri="{FF2B5EF4-FFF2-40B4-BE49-F238E27FC236}">
                <a16:creationId xmlns:a16="http://schemas.microsoft.com/office/drawing/2014/main" id="{8D124314-263E-45C4-9284-4F2C55B6E1C8}"/>
              </a:ext>
            </a:extLst>
          </p:cNvPr>
          <p:cNvSpPr/>
          <p:nvPr/>
        </p:nvSpPr>
        <p:spPr>
          <a:xfrm rot="20449182">
            <a:off x="5946780" y="6877257"/>
            <a:ext cx="649705" cy="360948"/>
          </a:xfrm>
          <a:prstGeom prst="rightArrow">
            <a:avLst>
              <a:gd name="adj1" fmla="val 35714"/>
              <a:gd name="adj2" fmla="val 95562"/>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矢印: 右 39">
            <a:extLst>
              <a:ext uri="{FF2B5EF4-FFF2-40B4-BE49-F238E27FC236}">
                <a16:creationId xmlns:a16="http://schemas.microsoft.com/office/drawing/2014/main" id="{F37812D5-288D-4816-857C-3D59F804FE09}"/>
              </a:ext>
            </a:extLst>
          </p:cNvPr>
          <p:cNvSpPr/>
          <p:nvPr/>
        </p:nvSpPr>
        <p:spPr>
          <a:xfrm rot="20449182">
            <a:off x="6037254" y="7294510"/>
            <a:ext cx="649705" cy="360948"/>
          </a:xfrm>
          <a:prstGeom prst="rightArrow">
            <a:avLst>
              <a:gd name="adj1" fmla="val 35714"/>
              <a:gd name="adj2" fmla="val 95562"/>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矢印: 右 40">
            <a:extLst>
              <a:ext uri="{FF2B5EF4-FFF2-40B4-BE49-F238E27FC236}">
                <a16:creationId xmlns:a16="http://schemas.microsoft.com/office/drawing/2014/main" id="{01D38D6D-25F1-4CF4-8319-ECF18175763E}"/>
              </a:ext>
            </a:extLst>
          </p:cNvPr>
          <p:cNvSpPr/>
          <p:nvPr/>
        </p:nvSpPr>
        <p:spPr>
          <a:xfrm rot="954076">
            <a:off x="313699" y="6932086"/>
            <a:ext cx="649705" cy="360948"/>
          </a:xfrm>
          <a:prstGeom prst="rightArrow">
            <a:avLst>
              <a:gd name="adj1" fmla="val 35714"/>
              <a:gd name="adj2" fmla="val 95562"/>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矢印: 右 41">
            <a:extLst>
              <a:ext uri="{FF2B5EF4-FFF2-40B4-BE49-F238E27FC236}">
                <a16:creationId xmlns:a16="http://schemas.microsoft.com/office/drawing/2014/main" id="{546FC6C7-3B27-4C3F-AB0D-27A663C17FF1}"/>
              </a:ext>
            </a:extLst>
          </p:cNvPr>
          <p:cNvSpPr/>
          <p:nvPr/>
        </p:nvSpPr>
        <p:spPr>
          <a:xfrm rot="954076">
            <a:off x="263857" y="7309122"/>
            <a:ext cx="649705" cy="360948"/>
          </a:xfrm>
          <a:prstGeom prst="rightArrow">
            <a:avLst>
              <a:gd name="adj1" fmla="val 35714"/>
              <a:gd name="adj2" fmla="val 95562"/>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1A817884-5063-4ADA-B814-BE2E4D995B01}"/>
              </a:ext>
            </a:extLst>
          </p:cNvPr>
          <p:cNvSpPr txBox="1"/>
          <p:nvPr/>
        </p:nvSpPr>
        <p:spPr>
          <a:xfrm>
            <a:off x="1095615" y="7076349"/>
            <a:ext cx="1180763" cy="330603"/>
          </a:xfrm>
          <a:prstGeom prst="rect">
            <a:avLst/>
          </a:prstGeom>
          <a:noFill/>
        </p:spPr>
        <p:txBody>
          <a:bodyPr wrap="square" rtlCol="0">
            <a:spAutoFit/>
          </a:bodyPr>
          <a:lstStyle/>
          <a:p>
            <a:pPr algn="just">
              <a:lnSpc>
                <a:spcPct val="150000"/>
              </a:lnSpc>
            </a:pPr>
            <a:r>
              <a:rPr kumimoji="1" lang="ja-JP" altLang="en-US" sz="12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ペイドメディア</a:t>
            </a:r>
          </a:p>
        </p:txBody>
      </p:sp>
      <p:sp>
        <p:nvSpPr>
          <p:cNvPr id="44" name="テキスト ボックス 43">
            <a:extLst>
              <a:ext uri="{FF2B5EF4-FFF2-40B4-BE49-F238E27FC236}">
                <a16:creationId xmlns:a16="http://schemas.microsoft.com/office/drawing/2014/main" id="{CD92A8BC-6177-433B-944F-1666FBDFB806}"/>
              </a:ext>
            </a:extLst>
          </p:cNvPr>
          <p:cNvSpPr txBox="1"/>
          <p:nvPr/>
        </p:nvSpPr>
        <p:spPr>
          <a:xfrm>
            <a:off x="2932022" y="6418491"/>
            <a:ext cx="1180763" cy="330603"/>
          </a:xfrm>
          <a:prstGeom prst="rect">
            <a:avLst/>
          </a:prstGeom>
          <a:noFill/>
        </p:spPr>
        <p:txBody>
          <a:bodyPr wrap="square" rtlCol="0">
            <a:spAutoFit/>
          </a:bodyPr>
          <a:lstStyle/>
          <a:p>
            <a:pPr algn="just">
              <a:lnSpc>
                <a:spcPct val="150000"/>
              </a:lnSpc>
            </a:pPr>
            <a:r>
              <a:rPr kumimoji="1" lang="ja-JP" altLang="en-US" sz="12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オウンドメディア</a:t>
            </a:r>
          </a:p>
        </p:txBody>
      </p:sp>
      <p:sp>
        <p:nvSpPr>
          <p:cNvPr id="45" name="テキスト ボックス 44">
            <a:extLst>
              <a:ext uri="{FF2B5EF4-FFF2-40B4-BE49-F238E27FC236}">
                <a16:creationId xmlns:a16="http://schemas.microsoft.com/office/drawing/2014/main" id="{9C302690-4E43-4691-B43C-40BBB8FBEC56}"/>
              </a:ext>
            </a:extLst>
          </p:cNvPr>
          <p:cNvSpPr txBox="1"/>
          <p:nvPr/>
        </p:nvSpPr>
        <p:spPr>
          <a:xfrm>
            <a:off x="4822015" y="7074828"/>
            <a:ext cx="1180763" cy="330603"/>
          </a:xfrm>
          <a:prstGeom prst="rect">
            <a:avLst/>
          </a:prstGeom>
          <a:noFill/>
        </p:spPr>
        <p:txBody>
          <a:bodyPr wrap="square" rtlCol="0">
            <a:spAutoFit/>
          </a:bodyPr>
          <a:lstStyle/>
          <a:p>
            <a:pPr algn="just">
              <a:lnSpc>
                <a:spcPct val="150000"/>
              </a:lnSpc>
            </a:pPr>
            <a:r>
              <a:rPr kumimoji="1" lang="ja-JP" altLang="en-US" sz="12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アーンドメディア</a:t>
            </a:r>
          </a:p>
        </p:txBody>
      </p:sp>
      <p:sp>
        <p:nvSpPr>
          <p:cNvPr id="46" name="テキスト ボックス 45">
            <a:extLst>
              <a:ext uri="{FF2B5EF4-FFF2-40B4-BE49-F238E27FC236}">
                <a16:creationId xmlns:a16="http://schemas.microsoft.com/office/drawing/2014/main" id="{61D224D6-4F03-4A12-941F-94A3EA4EF241}"/>
              </a:ext>
            </a:extLst>
          </p:cNvPr>
          <p:cNvSpPr txBox="1"/>
          <p:nvPr/>
        </p:nvSpPr>
        <p:spPr>
          <a:xfrm>
            <a:off x="865407" y="7420196"/>
            <a:ext cx="1374875" cy="686535"/>
          </a:xfrm>
          <a:prstGeom prst="rect">
            <a:avLst/>
          </a:prstGeom>
          <a:noFill/>
        </p:spPr>
        <p:txBody>
          <a:bodyPr wrap="square" rtlCol="0">
            <a:spAutoFit/>
          </a:bodyPr>
          <a:lstStyle/>
          <a:p>
            <a:pPr algn="just">
              <a:lnSpc>
                <a:spcPct val="150000"/>
              </a:lnSpc>
            </a:pPr>
            <a:r>
              <a:rPr kumimoji="1" lang="ja-JP" altLang="en-US" sz="900" dirty="0">
                <a:latin typeface="Meiryo UI" panose="020B0604030504040204" pitchFamily="50" charset="-128"/>
                <a:ea typeface="Meiryo UI" panose="020B0604030504040204" pitchFamily="50" charset="-128"/>
              </a:rPr>
              <a:t>テレビ、ラジオ、新聞・雑誌、</a:t>
            </a:r>
            <a:endParaRPr kumimoji="1" lang="en-US" altLang="ja-JP" sz="900" dirty="0">
              <a:latin typeface="Meiryo UI" panose="020B0604030504040204" pitchFamily="50" charset="-128"/>
              <a:ea typeface="Meiryo UI" panose="020B0604030504040204" pitchFamily="50" charset="-128"/>
            </a:endParaRPr>
          </a:p>
          <a:p>
            <a:pPr algn="just">
              <a:lnSpc>
                <a:spcPct val="150000"/>
              </a:lnSpc>
            </a:pPr>
            <a:r>
              <a:rPr kumimoji="1" lang="ja-JP" altLang="en-US" sz="900" dirty="0">
                <a:latin typeface="Meiryo UI" panose="020B0604030504040204" pitchFamily="50" charset="-128"/>
                <a:ea typeface="Meiryo UI" panose="020B0604030504040204" pitchFamily="50" charset="-128"/>
              </a:rPr>
              <a:t>ネット広告（リスティング、ディスプレイ）など</a:t>
            </a:r>
          </a:p>
        </p:txBody>
      </p:sp>
      <p:sp>
        <p:nvSpPr>
          <p:cNvPr id="47" name="テキスト ボックス 46">
            <a:extLst>
              <a:ext uri="{FF2B5EF4-FFF2-40B4-BE49-F238E27FC236}">
                <a16:creationId xmlns:a16="http://schemas.microsoft.com/office/drawing/2014/main" id="{02BD988E-E0A8-45DF-9BC3-72F3A01F70D8}"/>
              </a:ext>
            </a:extLst>
          </p:cNvPr>
          <p:cNvSpPr txBox="1"/>
          <p:nvPr/>
        </p:nvSpPr>
        <p:spPr>
          <a:xfrm>
            <a:off x="2846519" y="6754891"/>
            <a:ext cx="1374875" cy="686535"/>
          </a:xfrm>
          <a:prstGeom prst="rect">
            <a:avLst/>
          </a:prstGeom>
          <a:noFill/>
        </p:spPr>
        <p:txBody>
          <a:bodyPr wrap="square" rtlCol="0">
            <a:spAutoFit/>
          </a:bodyPr>
          <a:lstStyle/>
          <a:p>
            <a:pPr algn="just">
              <a:lnSpc>
                <a:spcPct val="150000"/>
              </a:lnSpc>
            </a:pPr>
            <a:r>
              <a:rPr kumimoji="1" lang="en-US" altLang="ja-JP" sz="900" dirty="0">
                <a:latin typeface="Meiryo UI" panose="020B0604030504040204" pitchFamily="50" charset="-128"/>
                <a:ea typeface="Meiryo UI" panose="020B0604030504040204" pitchFamily="50" charset="-128"/>
              </a:rPr>
              <a:t>Web</a:t>
            </a:r>
            <a:r>
              <a:rPr kumimoji="1" lang="ja-JP" altLang="en-US" sz="900" dirty="0">
                <a:latin typeface="Meiryo UI" panose="020B0604030504040204" pitchFamily="50" charset="-128"/>
                <a:ea typeface="Meiryo UI" panose="020B0604030504040204" pitchFamily="50" charset="-128"/>
              </a:rPr>
              <a:t>サイト、</a:t>
            </a:r>
            <a:r>
              <a:rPr kumimoji="1" lang="en-US" altLang="ja-JP" sz="900" dirty="0">
                <a:latin typeface="Meiryo UI" panose="020B0604030504040204" pitchFamily="50" charset="-128"/>
                <a:ea typeface="Meiryo UI" panose="020B0604030504040204" pitchFamily="50" charset="-128"/>
              </a:rPr>
              <a:t>EC</a:t>
            </a:r>
            <a:r>
              <a:rPr kumimoji="1" lang="ja-JP" altLang="en-US" sz="900" dirty="0">
                <a:latin typeface="Meiryo UI" panose="020B0604030504040204" pitchFamily="50" charset="-128"/>
                <a:ea typeface="Meiryo UI" panose="020B0604030504040204" pitchFamily="50" charset="-128"/>
              </a:rPr>
              <a:t>サイト、</a:t>
            </a:r>
            <a:endParaRPr kumimoji="1" lang="en-US" altLang="ja-JP" sz="900" dirty="0">
              <a:latin typeface="Meiryo UI" panose="020B0604030504040204" pitchFamily="50" charset="-128"/>
              <a:ea typeface="Meiryo UI" panose="020B0604030504040204" pitchFamily="50" charset="-128"/>
            </a:endParaRPr>
          </a:p>
          <a:p>
            <a:pPr algn="just">
              <a:lnSpc>
                <a:spcPct val="150000"/>
              </a:lnSpc>
            </a:pPr>
            <a:r>
              <a:rPr kumimoji="1" lang="ja-JP" altLang="en-US" sz="900" dirty="0">
                <a:latin typeface="Meiryo UI" panose="020B0604030504040204" pitchFamily="50" charset="-128"/>
                <a:ea typeface="Meiryo UI" panose="020B0604030504040204" pitchFamily="50" charset="-128"/>
              </a:rPr>
              <a:t>メールマガジン、カタログ、</a:t>
            </a:r>
            <a:endParaRPr kumimoji="1" lang="en-US" altLang="ja-JP" sz="900" dirty="0">
              <a:latin typeface="Meiryo UI" panose="020B0604030504040204" pitchFamily="50" charset="-128"/>
              <a:ea typeface="Meiryo UI" panose="020B0604030504040204" pitchFamily="50" charset="-128"/>
            </a:endParaRPr>
          </a:p>
          <a:p>
            <a:pPr algn="just">
              <a:lnSpc>
                <a:spcPct val="150000"/>
              </a:lnSpc>
            </a:pPr>
            <a:r>
              <a:rPr kumimoji="1" lang="ja-JP" altLang="en-US" sz="900" dirty="0">
                <a:latin typeface="Meiryo UI" panose="020B0604030504040204" pitchFamily="50" charset="-128"/>
                <a:ea typeface="Meiryo UI" panose="020B0604030504040204" pitchFamily="50" charset="-128"/>
              </a:rPr>
              <a:t>チラシ、パンフレットなど</a:t>
            </a:r>
          </a:p>
        </p:txBody>
      </p:sp>
      <p:sp>
        <p:nvSpPr>
          <p:cNvPr id="48" name="テキスト ボックス 47">
            <a:extLst>
              <a:ext uri="{FF2B5EF4-FFF2-40B4-BE49-F238E27FC236}">
                <a16:creationId xmlns:a16="http://schemas.microsoft.com/office/drawing/2014/main" id="{20DAE5BF-C18D-48A1-B494-EF63DE5F13B5}"/>
              </a:ext>
            </a:extLst>
          </p:cNvPr>
          <p:cNvSpPr txBox="1"/>
          <p:nvPr/>
        </p:nvSpPr>
        <p:spPr>
          <a:xfrm>
            <a:off x="4784641" y="7411545"/>
            <a:ext cx="1374875" cy="478785"/>
          </a:xfrm>
          <a:prstGeom prst="rect">
            <a:avLst/>
          </a:prstGeom>
          <a:noFill/>
        </p:spPr>
        <p:txBody>
          <a:bodyPr wrap="square" rtlCol="0">
            <a:spAutoFit/>
          </a:bodyPr>
          <a:lstStyle/>
          <a:p>
            <a:pPr algn="just">
              <a:lnSpc>
                <a:spcPct val="150000"/>
              </a:lnSpc>
            </a:pPr>
            <a:r>
              <a:rPr kumimoji="1" lang="en-US" altLang="ja-JP" sz="900" dirty="0">
                <a:latin typeface="Meiryo UI" panose="020B0604030504040204" pitchFamily="50" charset="-128"/>
                <a:ea typeface="Meiryo UI" panose="020B0604030504040204" pitchFamily="50" charset="-128"/>
              </a:rPr>
              <a:t>SNS</a:t>
            </a:r>
            <a:r>
              <a:rPr kumimoji="1" lang="ja-JP" altLang="en-US" sz="900" dirty="0">
                <a:latin typeface="Meiryo UI" panose="020B0604030504040204" pitchFamily="50" charset="-128"/>
                <a:ea typeface="Meiryo UI" panose="020B0604030504040204" pitchFamily="50" charset="-128"/>
              </a:rPr>
              <a:t>、個人ブログ、</a:t>
            </a:r>
            <a:endParaRPr kumimoji="1" lang="en-US" altLang="ja-JP" sz="900" dirty="0">
              <a:latin typeface="Meiryo UI" panose="020B0604030504040204" pitchFamily="50" charset="-128"/>
              <a:ea typeface="Meiryo UI" panose="020B0604030504040204" pitchFamily="50" charset="-128"/>
            </a:endParaRPr>
          </a:p>
          <a:p>
            <a:pPr algn="just">
              <a:lnSpc>
                <a:spcPct val="150000"/>
              </a:lnSpc>
            </a:pPr>
            <a:r>
              <a:rPr kumimoji="1" lang="ja-JP" altLang="en-US" sz="900" dirty="0">
                <a:latin typeface="Meiryo UI" panose="020B0604030504040204" pitchFamily="50" charset="-128"/>
                <a:ea typeface="Meiryo UI" panose="020B0604030504040204" pitchFamily="50" charset="-128"/>
              </a:rPr>
              <a:t>口コミサイト、掲示板など</a:t>
            </a:r>
          </a:p>
        </p:txBody>
      </p:sp>
      <p:sp>
        <p:nvSpPr>
          <p:cNvPr id="49" name="テキスト ボックス 48">
            <a:extLst>
              <a:ext uri="{FF2B5EF4-FFF2-40B4-BE49-F238E27FC236}">
                <a16:creationId xmlns:a16="http://schemas.microsoft.com/office/drawing/2014/main" id="{2B9C0AF0-DFBB-49C2-A73E-B4C6019BE282}"/>
              </a:ext>
            </a:extLst>
          </p:cNvPr>
          <p:cNvSpPr txBox="1"/>
          <p:nvPr/>
        </p:nvSpPr>
        <p:spPr>
          <a:xfrm>
            <a:off x="460599" y="6603637"/>
            <a:ext cx="752316" cy="290913"/>
          </a:xfrm>
          <a:prstGeom prst="rect">
            <a:avLst/>
          </a:prstGeom>
          <a:noFill/>
        </p:spPr>
        <p:txBody>
          <a:bodyPr wrap="square" rtlCol="0">
            <a:spAutoFit/>
          </a:bodyPr>
          <a:lstStyle/>
          <a:p>
            <a:pPr algn="just">
              <a:lnSpc>
                <a:spcPct val="150000"/>
              </a:lnSpc>
            </a:pPr>
            <a:r>
              <a:rPr kumimoji="1" lang="ja-JP" altLang="en-US" sz="1000" dirty="0">
                <a:solidFill>
                  <a:schemeClr val="accent4"/>
                </a:solidFill>
                <a:latin typeface="Meiryo UI" panose="020B0604030504040204" pitchFamily="50" charset="-128"/>
                <a:ea typeface="Meiryo UI" panose="020B0604030504040204" pitchFamily="50" charset="-128"/>
              </a:rPr>
              <a:t>流入</a:t>
            </a:r>
          </a:p>
        </p:txBody>
      </p:sp>
      <p:sp>
        <p:nvSpPr>
          <p:cNvPr id="50" name="テキスト ボックス 49">
            <a:extLst>
              <a:ext uri="{FF2B5EF4-FFF2-40B4-BE49-F238E27FC236}">
                <a16:creationId xmlns:a16="http://schemas.microsoft.com/office/drawing/2014/main" id="{13A9F03C-C06F-4978-B534-65B39289FCBD}"/>
              </a:ext>
            </a:extLst>
          </p:cNvPr>
          <p:cNvSpPr txBox="1"/>
          <p:nvPr/>
        </p:nvSpPr>
        <p:spPr>
          <a:xfrm>
            <a:off x="2199471" y="6517958"/>
            <a:ext cx="752316" cy="290913"/>
          </a:xfrm>
          <a:prstGeom prst="rect">
            <a:avLst/>
          </a:prstGeom>
          <a:noFill/>
        </p:spPr>
        <p:txBody>
          <a:bodyPr wrap="square" rtlCol="0">
            <a:spAutoFit/>
          </a:bodyPr>
          <a:lstStyle/>
          <a:p>
            <a:pPr algn="just">
              <a:lnSpc>
                <a:spcPct val="150000"/>
              </a:lnSpc>
            </a:pPr>
            <a:r>
              <a:rPr kumimoji="1" lang="ja-JP" altLang="en-US" sz="1000" dirty="0">
                <a:solidFill>
                  <a:schemeClr val="accent4"/>
                </a:solidFill>
                <a:latin typeface="Meiryo UI" panose="020B0604030504040204" pitchFamily="50" charset="-128"/>
                <a:ea typeface="Meiryo UI" panose="020B0604030504040204" pitchFamily="50" charset="-128"/>
              </a:rPr>
              <a:t>誘導</a:t>
            </a:r>
          </a:p>
        </p:txBody>
      </p:sp>
      <p:sp>
        <p:nvSpPr>
          <p:cNvPr id="51" name="テキスト ボックス 50">
            <a:extLst>
              <a:ext uri="{FF2B5EF4-FFF2-40B4-BE49-F238E27FC236}">
                <a16:creationId xmlns:a16="http://schemas.microsoft.com/office/drawing/2014/main" id="{1C34BBAB-8DB8-4BFE-B247-4C99C224796C}"/>
              </a:ext>
            </a:extLst>
          </p:cNvPr>
          <p:cNvSpPr txBox="1"/>
          <p:nvPr/>
        </p:nvSpPr>
        <p:spPr>
          <a:xfrm>
            <a:off x="4283735" y="6489746"/>
            <a:ext cx="752316" cy="290913"/>
          </a:xfrm>
          <a:prstGeom prst="rect">
            <a:avLst/>
          </a:prstGeom>
          <a:noFill/>
        </p:spPr>
        <p:txBody>
          <a:bodyPr wrap="square" rtlCol="0">
            <a:spAutoFit/>
          </a:bodyPr>
          <a:lstStyle/>
          <a:p>
            <a:pPr algn="just">
              <a:lnSpc>
                <a:spcPct val="150000"/>
              </a:lnSpc>
            </a:pPr>
            <a:r>
              <a:rPr kumimoji="1" lang="ja-JP" altLang="en-US" sz="1000" dirty="0">
                <a:solidFill>
                  <a:schemeClr val="accent2"/>
                </a:solidFill>
                <a:latin typeface="Meiryo UI" panose="020B0604030504040204" pitchFamily="50" charset="-128"/>
                <a:ea typeface="Meiryo UI" panose="020B0604030504040204" pitchFamily="50" charset="-128"/>
              </a:rPr>
              <a:t>流入</a:t>
            </a:r>
          </a:p>
        </p:txBody>
      </p:sp>
      <p:sp>
        <p:nvSpPr>
          <p:cNvPr id="52" name="テキスト ボックス 51">
            <a:extLst>
              <a:ext uri="{FF2B5EF4-FFF2-40B4-BE49-F238E27FC236}">
                <a16:creationId xmlns:a16="http://schemas.microsoft.com/office/drawing/2014/main" id="{7364DCEA-55DC-4972-965E-EEB7030C3436}"/>
              </a:ext>
            </a:extLst>
          </p:cNvPr>
          <p:cNvSpPr txBox="1"/>
          <p:nvPr/>
        </p:nvSpPr>
        <p:spPr>
          <a:xfrm>
            <a:off x="5975904" y="6525600"/>
            <a:ext cx="752316" cy="290913"/>
          </a:xfrm>
          <a:prstGeom prst="rect">
            <a:avLst/>
          </a:prstGeom>
          <a:noFill/>
        </p:spPr>
        <p:txBody>
          <a:bodyPr wrap="square" rtlCol="0">
            <a:spAutoFit/>
          </a:bodyPr>
          <a:lstStyle/>
          <a:p>
            <a:pPr algn="just">
              <a:lnSpc>
                <a:spcPct val="150000"/>
              </a:lnSpc>
            </a:pPr>
            <a:r>
              <a:rPr kumimoji="1" lang="ja-JP" altLang="en-US" sz="1000" dirty="0">
                <a:solidFill>
                  <a:schemeClr val="accent2"/>
                </a:solidFill>
                <a:latin typeface="Meiryo UI" panose="020B0604030504040204" pitchFamily="50" charset="-128"/>
                <a:ea typeface="Meiryo UI" panose="020B0604030504040204" pitchFamily="50" charset="-128"/>
              </a:rPr>
              <a:t>伝播</a:t>
            </a:r>
          </a:p>
        </p:txBody>
      </p:sp>
      <p:sp>
        <p:nvSpPr>
          <p:cNvPr id="53" name="テキスト ボックス 52">
            <a:extLst>
              <a:ext uri="{FF2B5EF4-FFF2-40B4-BE49-F238E27FC236}">
                <a16:creationId xmlns:a16="http://schemas.microsoft.com/office/drawing/2014/main" id="{145AF6AD-0D98-4249-9032-0955CDDB61C5}"/>
              </a:ext>
            </a:extLst>
          </p:cNvPr>
          <p:cNvSpPr txBox="1"/>
          <p:nvPr/>
        </p:nvSpPr>
        <p:spPr>
          <a:xfrm>
            <a:off x="2732101" y="7900180"/>
            <a:ext cx="1551634" cy="290913"/>
          </a:xfrm>
          <a:prstGeom prst="rect">
            <a:avLst/>
          </a:prstGeom>
          <a:noFill/>
        </p:spPr>
        <p:txBody>
          <a:bodyPr wrap="square" rtlCol="0">
            <a:spAutoFit/>
          </a:bodyPr>
          <a:lstStyle/>
          <a:p>
            <a:pPr algn="just">
              <a:lnSpc>
                <a:spcPct val="150000"/>
              </a:lnSpc>
            </a:pPr>
            <a:r>
              <a:rPr kumimoji="1" lang="ja-JP" altLang="en-US" sz="1000" dirty="0">
                <a:solidFill>
                  <a:schemeClr val="accent1"/>
                </a:solidFill>
                <a:latin typeface="Meiryo UI" panose="020B0604030504040204" pitchFamily="50" charset="-128"/>
                <a:ea typeface="Meiryo UI" panose="020B0604030504040204" pitchFamily="50" charset="-128"/>
              </a:rPr>
              <a:t>コンテンツの継続的な発信</a:t>
            </a:r>
          </a:p>
        </p:txBody>
      </p:sp>
      <p:sp>
        <p:nvSpPr>
          <p:cNvPr id="54" name="テキスト ボックス 53">
            <a:extLst>
              <a:ext uri="{FF2B5EF4-FFF2-40B4-BE49-F238E27FC236}">
                <a16:creationId xmlns:a16="http://schemas.microsoft.com/office/drawing/2014/main" id="{A060322A-4843-4B0F-98B4-385312E8865B}"/>
              </a:ext>
            </a:extLst>
          </p:cNvPr>
          <p:cNvSpPr txBox="1"/>
          <p:nvPr/>
        </p:nvSpPr>
        <p:spPr>
          <a:xfrm>
            <a:off x="2125912" y="8230322"/>
            <a:ext cx="2932512" cy="370358"/>
          </a:xfrm>
          <a:prstGeom prst="rect">
            <a:avLst/>
          </a:prstGeom>
          <a:noFill/>
        </p:spPr>
        <p:txBody>
          <a:bodyPr wrap="square" rtlCol="0">
            <a:spAutoFit/>
          </a:bodyPr>
          <a:lstStyle/>
          <a:p>
            <a:pPr algn="just">
              <a:lnSpc>
                <a:spcPct val="150000"/>
              </a:lnSpc>
            </a:pPr>
            <a:r>
              <a:rPr kumimoji="1" lang="ja-JP" altLang="en-US" sz="1400" b="1" dirty="0">
                <a:solidFill>
                  <a:srgbClr val="FF6699"/>
                </a:solidFill>
                <a:latin typeface="Meiryo UI" panose="020B0604030504040204" pitchFamily="50" charset="-128"/>
                <a:ea typeface="Meiryo UI" panose="020B0604030504040204" pitchFamily="50" charset="-128"/>
              </a:rPr>
              <a:t>トリプルメディアで相乗効果が発生</a:t>
            </a:r>
          </a:p>
        </p:txBody>
      </p:sp>
    </p:spTree>
    <p:extLst>
      <p:ext uri="{BB962C8B-B14F-4D97-AF65-F5344CB8AC3E}">
        <p14:creationId xmlns:p14="http://schemas.microsoft.com/office/powerpoint/2010/main" val="789606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四角形: 角を丸くする 32">
            <a:extLst>
              <a:ext uri="{FF2B5EF4-FFF2-40B4-BE49-F238E27FC236}">
                <a16:creationId xmlns:a16="http://schemas.microsoft.com/office/drawing/2014/main" id="{13AB7E78-A6BF-4B4C-AA0F-EFC75499AE73}"/>
              </a:ext>
            </a:extLst>
          </p:cNvPr>
          <p:cNvSpPr/>
          <p:nvPr/>
        </p:nvSpPr>
        <p:spPr>
          <a:xfrm>
            <a:off x="431074" y="1750131"/>
            <a:ext cx="1730829" cy="1882282"/>
          </a:xfrm>
          <a:prstGeom prst="roundRect">
            <a:avLst>
              <a:gd name="adj"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B7CACB0B-D6F5-484D-B69C-941A9E3A1AC1}"/>
              </a:ext>
            </a:extLst>
          </p:cNvPr>
          <p:cNvSpPr/>
          <p:nvPr/>
        </p:nvSpPr>
        <p:spPr>
          <a:xfrm>
            <a:off x="0" y="0"/>
            <a:ext cx="6858000" cy="8241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70C0"/>
              </a:solidFill>
            </a:endParaRPr>
          </a:p>
        </p:txBody>
      </p:sp>
      <p:sp>
        <p:nvSpPr>
          <p:cNvPr id="4" name="テキスト ボックス 3">
            <a:extLst>
              <a:ext uri="{FF2B5EF4-FFF2-40B4-BE49-F238E27FC236}">
                <a16:creationId xmlns:a16="http://schemas.microsoft.com/office/drawing/2014/main" id="{C56ECF24-08C0-4C32-873B-16B6D6F00047}"/>
              </a:ext>
            </a:extLst>
          </p:cNvPr>
          <p:cNvSpPr txBox="1"/>
          <p:nvPr/>
        </p:nvSpPr>
        <p:spPr>
          <a:xfrm>
            <a:off x="222414" y="207065"/>
            <a:ext cx="3260829" cy="369332"/>
          </a:xfrm>
          <a:prstGeom prst="rect">
            <a:avLst/>
          </a:prstGeom>
          <a:noFill/>
        </p:spPr>
        <p:txBody>
          <a:bodyPr wrap="none" rtlCol="0">
            <a:spAutoFit/>
          </a:bodyPr>
          <a:lstStyle/>
          <a:p>
            <a:r>
              <a:rPr kumimoji="1" lang="ja-JP" altLang="en-US" b="1" dirty="0">
                <a:solidFill>
                  <a:schemeClr val="bg1"/>
                </a:solidFill>
                <a:latin typeface="Meiryo UI" panose="020B0604030504040204" pitchFamily="50" charset="-128"/>
                <a:ea typeface="Meiryo UI" panose="020B0604030504040204" pitchFamily="50" charset="-128"/>
              </a:rPr>
              <a:t>コンテンツマーケティングのメリット</a:t>
            </a:r>
          </a:p>
        </p:txBody>
      </p:sp>
      <p:sp>
        <p:nvSpPr>
          <p:cNvPr id="11" name="テキスト ボックス 10">
            <a:extLst>
              <a:ext uri="{FF2B5EF4-FFF2-40B4-BE49-F238E27FC236}">
                <a16:creationId xmlns:a16="http://schemas.microsoft.com/office/drawing/2014/main" id="{965F0004-AEDA-4672-B275-3AB372704F94}"/>
              </a:ext>
            </a:extLst>
          </p:cNvPr>
          <p:cNvSpPr txBox="1"/>
          <p:nvPr/>
        </p:nvSpPr>
        <p:spPr>
          <a:xfrm>
            <a:off x="215537" y="981275"/>
            <a:ext cx="6139542" cy="521746"/>
          </a:xfrm>
          <a:prstGeom prst="rect">
            <a:avLst/>
          </a:prstGeom>
          <a:noFill/>
        </p:spPr>
        <p:txBody>
          <a:bodyPr wrap="square" rtlCol="0">
            <a:spAutoFit/>
          </a:bodyPr>
          <a:lstStyle/>
          <a:p>
            <a:pPr algn="just">
              <a:lnSpc>
                <a:spcPct val="150000"/>
              </a:lnSpc>
            </a:pPr>
            <a:r>
              <a:rPr kumimoji="1" lang="ja-JP" altLang="en-US" sz="1000" dirty="0">
                <a:latin typeface="Meiryo UI" panose="020B0604030504040204" pitchFamily="50" charset="-128"/>
                <a:ea typeface="Meiryo UI" panose="020B0604030504040204" pitchFamily="50" charset="-128"/>
              </a:rPr>
              <a:t>コンテンツマーケティングには、顧客との関係性やコスト面など、従来の広告手法にはない様々なメリットが存在します。その内容を具体的に見ていきましょう。</a:t>
            </a:r>
          </a:p>
        </p:txBody>
      </p:sp>
      <p:sp>
        <p:nvSpPr>
          <p:cNvPr id="15" name="スライド番号プレースホルダー 14">
            <a:extLst>
              <a:ext uri="{FF2B5EF4-FFF2-40B4-BE49-F238E27FC236}">
                <a16:creationId xmlns:a16="http://schemas.microsoft.com/office/drawing/2014/main" id="{F76BA463-2CA5-407C-9F62-64389B658E8A}"/>
              </a:ext>
            </a:extLst>
          </p:cNvPr>
          <p:cNvSpPr>
            <a:spLocks noGrp="1"/>
          </p:cNvSpPr>
          <p:nvPr>
            <p:ph type="sldNum" sz="quarter" idx="12"/>
          </p:nvPr>
        </p:nvSpPr>
        <p:spPr/>
        <p:txBody>
          <a:bodyPr/>
          <a:lstStyle/>
          <a:p>
            <a:fld id="{63B03603-CE1D-4918-BE90-D188EC52250C}" type="slidenum">
              <a:rPr kumimoji="1" lang="ja-JP" altLang="en-US" smtClean="0"/>
              <a:t>5</a:t>
            </a:fld>
            <a:endParaRPr kumimoji="1" lang="ja-JP" altLang="en-US"/>
          </a:p>
        </p:txBody>
      </p:sp>
      <p:cxnSp>
        <p:nvCxnSpPr>
          <p:cNvPr id="18" name="直線コネクタ 17">
            <a:extLst>
              <a:ext uri="{FF2B5EF4-FFF2-40B4-BE49-F238E27FC236}">
                <a16:creationId xmlns:a16="http://schemas.microsoft.com/office/drawing/2014/main" id="{FDB14013-DDDE-4671-96AB-9CB99FEB3285}"/>
              </a:ext>
            </a:extLst>
          </p:cNvPr>
          <p:cNvCxnSpPr>
            <a:cxnSpLocks/>
          </p:cNvCxnSpPr>
          <p:nvPr/>
        </p:nvCxnSpPr>
        <p:spPr>
          <a:xfrm>
            <a:off x="33020" y="-5080"/>
            <a:ext cx="0" cy="824129"/>
          </a:xfrm>
          <a:prstGeom prst="line">
            <a:avLst/>
          </a:prstGeom>
          <a:ln w="762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74FE4A02-E734-4FB9-A952-51B18F603A47}"/>
              </a:ext>
            </a:extLst>
          </p:cNvPr>
          <p:cNvSpPr txBox="1"/>
          <p:nvPr/>
        </p:nvSpPr>
        <p:spPr>
          <a:xfrm>
            <a:off x="611043" y="2021635"/>
            <a:ext cx="1370888" cy="523220"/>
          </a:xfrm>
          <a:prstGeom prst="rect">
            <a:avLst/>
          </a:prstGeom>
          <a:noFill/>
        </p:spPr>
        <p:txBody>
          <a:bodyPr wrap="none" rtlCol="0">
            <a:spAutoFit/>
          </a:bodyPr>
          <a:lstStyle/>
          <a:p>
            <a:pPr algn="ctr"/>
            <a:r>
              <a:rPr kumimoji="1"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顧客ロイヤリティ</a:t>
            </a:r>
            <a:endParaRPr kumimoji="1"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の向上</a:t>
            </a:r>
          </a:p>
        </p:txBody>
      </p:sp>
      <p:sp>
        <p:nvSpPr>
          <p:cNvPr id="35" name="四角形: 角を丸くする 34">
            <a:extLst>
              <a:ext uri="{FF2B5EF4-FFF2-40B4-BE49-F238E27FC236}">
                <a16:creationId xmlns:a16="http://schemas.microsoft.com/office/drawing/2014/main" id="{0EA5A563-DF08-4DCD-B864-5A701E39B841}"/>
              </a:ext>
            </a:extLst>
          </p:cNvPr>
          <p:cNvSpPr/>
          <p:nvPr/>
        </p:nvSpPr>
        <p:spPr>
          <a:xfrm>
            <a:off x="2161902" y="1747792"/>
            <a:ext cx="4271557" cy="1882282"/>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1000" dirty="0">
                <a:solidFill>
                  <a:schemeClr val="tx1"/>
                </a:solidFill>
                <a:latin typeface="Meiryo UI" panose="020B0604030504040204" pitchFamily="50" charset="-128"/>
                <a:ea typeface="Meiryo UI" panose="020B0604030504040204" pitchFamily="50" charset="-128"/>
              </a:rPr>
              <a:t>「顧客ロイヤリティ」とは、会社や商品に対し、消費者が愛着を感じることを指します。</a:t>
            </a:r>
            <a:endParaRPr kumimoji="1" lang="en-US" altLang="ja-JP" sz="1000" dirty="0">
              <a:solidFill>
                <a:schemeClr val="tx1"/>
              </a:solidFill>
              <a:latin typeface="Meiryo UI" panose="020B0604030504040204" pitchFamily="50" charset="-128"/>
              <a:ea typeface="Meiryo UI" panose="020B0604030504040204" pitchFamily="50" charset="-128"/>
            </a:endParaRPr>
          </a:p>
          <a:p>
            <a:pPr>
              <a:lnSpc>
                <a:spcPct val="150000"/>
              </a:lnSpc>
            </a:pPr>
            <a:r>
              <a:rPr kumimoji="1" lang="ja-JP" altLang="en-US" sz="1000" dirty="0">
                <a:solidFill>
                  <a:schemeClr val="tx1"/>
                </a:solidFill>
                <a:latin typeface="Meiryo UI" panose="020B0604030504040204" pitchFamily="50" charset="-128"/>
                <a:ea typeface="Meiryo UI" panose="020B0604030504040204" pitchFamily="50" charset="-128"/>
              </a:rPr>
              <a:t>自社サイトへの訪問者に、読みたくなるような記事を継続して提供することで、「このサイトに来れば、欲しい情報が手に入る」という認識を持たせることが重要になります。その結果、</a:t>
            </a:r>
            <a:r>
              <a:rPr kumimoji="1" lang="ja-JP" altLang="en-US" sz="1000" dirty="0">
                <a:solidFill>
                  <a:schemeClr val="tx1"/>
                </a:solidFill>
                <a:highlight>
                  <a:srgbClr val="FFFF00"/>
                </a:highlight>
                <a:latin typeface="Meiryo UI" panose="020B0604030504040204" pitchFamily="50" charset="-128"/>
                <a:ea typeface="Meiryo UI" panose="020B0604030504040204" pitchFamily="50" charset="-128"/>
              </a:rPr>
              <a:t>訪問者はその企業の製品やサービスにも興味を抱き</a:t>
            </a:r>
            <a:r>
              <a:rPr kumimoji="1" lang="ja-JP" altLang="en-US" sz="1000" dirty="0">
                <a:solidFill>
                  <a:schemeClr val="tx1"/>
                </a:solidFill>
                <a:latin typeface="Meiryo UI" panose="020B0604030504040204" pitchFamily="50" charset="-128"/>
                <a:ea typeface="Meiryo UI" panose="020B0604030504040204" pitchFamily="50" charset="-128"/>
              </a:rPr>
              <a:t>、同じような商品を購入しようと検討する際は、他社ブランドではなく、</a:t>
            </a:r>
            <a:r>
              <a:rPr kumimoji="1" lang="ja-JP" altLang="en-US" sz="1000" dirty="0">
                <a:solidFill>
                  <a:schemeClr val="tx1"/>
                </a:solidFill>
                <a:highlight>
                  <a:srgbClr val="FFFF00"/>
                </a:highlight>
                <a:latin typeface="Meiryo UI" panose="020B0604030504040204" pitchFamily="50" charset="-128"/>
                <a:ea typeface="Meiryo UI" panose="020B0604030504040204" pitchFamily="50" charset="-128"/>
              </a:rPr>
              <a:t>その企業のブランドを選ぶようになる</a:t>
            </a:r>
            <a:r>
              <a:rPr kumimoji="1" lang="ja-JP" altLang="en-US" sz="1000" dirty="0">
                <a:solidFill>
                  <a:schemeClr val="tx1"/>
                </a:solidFill>
                <a:latin typeface="Meiryo UI" panose="020B0604030504040204" pitchFamily="50" charset="-128"/>
                <a:ea typeface="Meiryo UI" panose="020B0604030504040204" pitchFamily="50" charset="-128"/>
              </a:rPr>
              <a:t>のです。</a:t>
            </a:r>
          </a:p>
        </p:txBody>
      </p:sp>
      <p:sp>
        <p:nvSpPr>
          <p:cNvPr id="38" name="四角形: 角を丸くする 37">
            <a:extLst>
              <a:ext uri="{FF2B5EF4-FFF2-40B4-BE49-F238E27FC236}">
                <a16:creationId xmlns:a16="http://schemas.microsoft.com/office/drawing/2014/main" id="{53ECAFF0-807D-4E57-81F2-17E06DB11838}"/>
              </a:ext>
            </a:extLst>
          </p:cNvPr>
          <p:cNvSpPr/>
          <p:nvPr/>
        </p:nvSpPr>
        <p:spPr>
          <a:xfrm>
            <a:off x="431074" y="3761500"/>
            <a:ext cx="1730829" cy="1882282"/>
          </a:xfrm>
          <a:prstGeom prst="roundRect">
            <a:avLst>
              <a:gd name="adj"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4206948B-F9B2-4A3C-9924-8487A5C21036}"/>
              </a:ext>
            </a:extLst>
          </p:cNvPr>
          <p:cNvSpPr txBox="1"/>
          <p:nvPr/>
        </p:nvSpPr>
        <p:spPr>
          <a:xfrm>
            <a:off x="672758" y="4054334"/>
            <a:ext cx="1247457" cy="307777"/>
          </a:xfrm>
          <a:prstGeom prst="rect">
            <a:avLst/>
          </a:prstGeom>
          <a:noFill/>
        </p:spPr>
        <p:txBody>
          <a:bodyPr wrap="none" rtlCol="0">
            <a:spAutoFit/>
          </a:bodyPr>
          <a:lstStyle/>
          <a:p>
            <a:pPr algn="ctr"/>
            <a:r>
              <a:rPr kumimoji="1"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広告費の節約</a:t>
            </a:r>
          </a:p>
        </p:txBody>
      </p:sp>
      <p:sp>
        <p:nvSpPr>
          <p:cNvPr id="40" name="四角形: 角を丸くする 39">
            <a:extLst>
              <a:ext uri="{FF2B5EF4-FFF2-40B4-BE49-F238E27FC236}">
                <a16:creationId xmlns:a16="http://schemas.microsoft.com/office/drawing/2014/main" id="{41B25E8A-3323-4C97-A8B7-004D1A0E256E}"/>
              </a:ext>
            </a:extLst>
          </p:cNvPr>
          <p:cNvSpPr/>
          <p:nvPr/>
        </p:nvSpPr>
        <p:spPr>
          <a:xfrm>
            <a:off x="2161902" y="3759161"/>
            <a:ext cx="4271557" cy="1882282"/>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1000" dirty="0">
                <a:solidFill>
                  <a:schemeClr val="tx1"/>
                </a:solidFill>
                <a:latin typeface="Meiryo UI" panose="020B0604030504040204" pitchFamily="50" charset="-128"/>
                <a:ea typeface="Meiryo UI" panose="020B0604030504040204" pitchFamily="50" charset="-128"/>
              </a:rPr>
              <a:t>テレビやラジオ、</a:t>
            </a:r>
            <a:r>
              <a:rPr kumimoji="1" lang="en-US" altLang="ja-JP" sz="1000" dirty="0">
                <a:solidFill>
                  <a:schemeClr val="tx1"/>
                </a:solidFill>
                <a:latin typeface="Meiryo UI" panose="020B0604030504040204" pitchFamily="50" charset="-128"/>
                <a:ea typeface="Meiryo UI" panose="020B0604030504040204" pitchFamily="50" charset="-128"/>
              </a:rPr>
              <a:t>Web</a:t>
            </a:r>
            <a:r>
              <a:rPr kumimoji="1" lang="ja-JP" altLang="en-US" sz="1000" dirty="0">
                <a:solidFill>
                  <a:schemeClr val="tx1"/>
                </a:solidFill>
                <a:latin typeface="Meiryo UI" panose="020B0604030504040204" pitchFamily="50" charset="-128"/>
                <a:ea typeface="Meiryo UI" panose="020B0604030504040204" pitchFamily="50" charset="-128"/>
              </a:rPr>
              <a:t>などの広告は、広告費を支払い続けなければ広告効果が得られません。一方、コンテンツマーケティングは、記事の作成を外注すればその費用はかかりますが、</a:t>
            </a:r>
            <a:r>
              <a:rPr kumimoji="1" lang="ja-JP" altLang="en-US" sz="1000" dirty="0">
                <a:solidFill>
                  <a:schemeClr val="tx1"/>
                </a:solidFill>
                <a:highlight>
                  <a:srgbClr val="FFFF00"/>
                </a:highlight>
                <a:latin typeface="Meiryo UI" panose="020B0604030504040204" pitchFamily="50" charset="-128"/>
                <a:ea typeface="Meiryo UI" panose="020B0604030504040204" pitchFamily="50" charset="-128"/>
              </a:rPr>
              <a:t>一旦公開すれば、それ以上のコストはかからない</a:t>
            </a:r>
            <a:r>
              <a:rPr kumimoji="1" lang="ja-JP" altLang="en-US" sz="1000" dirty="0">
                <a:solidFill>
                  <a:schemeClr val="tx1"/>
                </a:solidFill>
                <a:latin typeface="Meiryo UI" panose="020B0604030504040204" pitchFamily="50" charset="-128"/>
                <a:ea typeface="Meiryo UI" panose="020B0604030504040204" pitchFamily="50" charset="-128"/>
              </a:rPr>
              <a:t>のがメリットです。</a:t>
            </a:r>
            <a:endParaRPr kumimoji="1" lang="en-US" altLang="ja-JP" sz="1000" dirty="0">
              <a:solidFill>
                <a:schemeClr val="tx1"/>
              </a:solidFill>
              <a:latin typeface="Meiryo UI" panose="020B0604030504040204" pitchFamily="50" charset="-128"/>
              <a:ea typeface="Meiryo UI" panose="020B0604030504040204" pitchFamily="50" charset="-128"/>
            </a:endParaRPr>
          </a:p>
          <a:p>
            <a:pPr>
              <a:lnSpc>
                <a:spcPct val="150000"/>
              </a:lnSpc>
            </a:pPr>
            <a:r>
              <a:rPr kumimoji="1" lang="ja-JP" altLang="en-US" sz="1000" dirty="0">
                <a:solidFill>
                  <a:schemeClr val="tx1"/>
                </a:solidFill>
                <a:latin typeface="Meiryo UI" panose="020B0604030504040204" pitchFamily="50" charset="-128"/>
                <a:ea typeface="Meiryo UI" panose="020B0604030504040204" pitchFamily="50" charset="-128"/>
              </a:rPr>
              <a:t>しかも広告とは違い、広告費を払い続けなくても、</a:t>
            </a:r>
            <a:r>
              <a:rPr kumimoji="1" lang="ja-JP" altLang="en-US" sz="1000" dirty="0">
                <a:solidFill>
                  <a:schemeClr val="tx1"/>
                </a:solidFill>
                <a:highlight>
                  <a:srgbClr val="FFFF00"/>
                </a:highlight>
                <a:latin typeface="Meiryo UI" panose="020B0604030504040204" pitchFamily="50" charset="-128"/>
                <a:ea typeface="Meiryo UI" panose="020B0604030504040204" pitchFamily="50" charset="-128"/>
              </a:rPr>
              <a:t>コンテンツを求めて一定の読者は流入</a:t>
            </a:r>
            <a:r>
              <a:rPr kumimoji="1" lang="ja-JP" altLang="en-US" sz="1000" dirty="0">
                <a:solidFill>
                  <a:schemeClr val="tx1"/>
                </a:solidFill>
                <a:latin typeface="Meiryo UI" panose="020B0604030504040204" pitchFamily="50" charset="-128"/>
                <a:ea typeface="Meiryo UI" panose="020B0604030504040204" pitchFamily="50" charset="-128"/>
              </a:rPr>
              <a:t>してくるでしょう。コンテンツマーケティングは、広告費を削減する効果も期待できるのです。</a:t>
            </a:r>
          </a:p>
        </p:txBody>
      </p:sp>
      <p:sp>
        <p:nvSpPr>
          <p:cNvPr id="41" name="四角形: 角を丸くする 40">
            <a:extLst>
              <a:ext uri="{FF2B5EF4-FFF2-40B4-BE49-F238E27FC236}">
                <a16:creationId xmlns:a16="http://schemas.microsoft.com/office/drawing/2014/main" id="{EE9741FA-CE73-402C-89C3-519D67216340}"/>
              </a:ext>
            </a:extLst>
          </p:cNvPr>
          <p:cNvSpPr/>
          <p:nvPr/>
        </p:nvSpPr>
        <p:spPr>
          <a:xfrm>
            <a:off x="431074" y="5770530"/>
            <a:ext cx="1730829" cy="1882282"/>
          </a:xfrm>
          <a:prstGeom prst="roundRect">
            <a:avLst>
              <a:gd name="adj"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2500B5EB-822B-4AA9-BA4E-B73553FCAF25}"/>
              </a:ext>
            </a:extLst>
          </p:cNvPr>
          <p:cNvSpPr txBox="1"/>
          <p:nvPr/>
        </p:nvSpPr>
        <p:spPr>
          <a:xfrm>
            <a:off x="772947" y="6048730"/>
            <a:ext cx="1047082" cy="523220"/>
          </a:xfrm>
          <a:prstGeom prst="rect">
            <a:avLst/>
          </a:prstGeom>
          <a:noFill/>
        </p:spPr>
        <p:txBody>
          <a:bodyPr wrap="none" rtlCol="0">
            <a:spAutoFit/>
          </a:bodyPr>
          <a:lstStyle/>
          <a:p>
            <a:pPr algn="ctr"/>
            <a:r>
              <a:rPr kumimoji="1"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コンテンツの</a:t>
            </a:r>
            <a:endParaRPr kumimoji="1"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資産化</a:t>
            </a:r>
          </a:p>
        </p:txBody>
      </p:sp>
      <p:sp>
        <p:nvSpPr>
          <p:cNvPr id="43" name="四角形: 角を丸くする 42">
            <a:extLst>
              <a:ext uri="{FF2B5EF4-FFF2-40B4-BE49-F238E27FC236}">
                <a16:creationId xmlns:a16="http://schemas.microsoft.com/office/drawing/2014/main" id="{A697E55B-37EB-4407-90CB-C565D4F2AF3E}"/>
              </a:ext>
            </a:extLst>
          </p:cNvPr>
          <p:cNvSpPr/>
          <p:nvPr/>
        </p:nvSpPr>
        <p:spPr>
          <a:xfrm>
            <a:off x="2161902" y="5768191"/>
            <a:ext cx="4271557" cy="1882282"/>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1000" dirty="0">
                <a:solidFill>
                  <a:schemeClr val="tx1"/>
                </a:solidFill>
                <a:latin typeface="Meiryo UI" panose="020B0604030504040204" pitchFamily="50" charset="-128"/>
                <a:ea typeface="Meiryo UI" panose="020B0604030504040204" pitchFamily="50" charset="-128"/>
              </a:rPr>
              <a:t>広告を出稿する場合、出稿を止めてしまえば、せっかく作成した広告コンテンツは人目に触れることはありません。しかし、コンテンツマーケティングでは、一度、コンテンツを作成して公開すれば、サイトを閉鎖でもしなければ、読者はいつでも閲覧することが可能です。ブログ記事などであれば、</a:t>
            </a:r>
            <a:r>
              <a:rPr kumimoji="1" lang="ja-JP" altLang="en-US" sz="1000" dirty="0">
                <a:solidFill>
                  <a:schemeClr val="tx1"/>
                </a:solidFill>
                <a:highlight>
                  <a:srgbClr val="FFFF00"/>
                </a:highlight>
                <a:latin typeface="Meiryo UI" panose="020B0604030504040204" pitchFamily="50" charset="-128"/>
                <a:ea typeface="Meiryo UI" panose="020B0604030504040204" pitchFamily="50" charset="-128"/>
              </a:rPr>
              <a:t>本数が増えるほど、記事の内容に興味を持つ見込み客の流入経路は拡大</a:t>
            </a:r>
            <a:r>
              <a:rPr kumimoji="1" lang="ja-JP" altLang="en-US" sz="1000" dirty="0">
                <a:solidFill>
                  <a:schemeClr val="tx1"/>
                </a:solidFill>
                <a:latin typeface="Meiryo UI" panose="020B0604030504040204" pitchFamily="50" charset="-128"/>
                <a:ea typeface="Meiryo UI" panose="020B0604030504040204" pitchFamily="50" charset="-128"/>
              </a:rPr>
              <a:t>します。コンテンツマーケティングを継続することにより、コンテンツは見込み客獲得のための資産として蓄積されるのです。</a:t>
            </a:r>
          </a:p>
        </p:txBody>
      </p:sp>
      <p:pic>
        <p:nvPicPr>
          <p:cNvPr id="7" name="図 6">
            <a:extLst>
              <a:ext uri="{FF2B5EF4-FFF2-40B4-BE49-F238E27FC236}">
                <a16:creationId xmlns:a16="http://schemas.microsoft.com/office/drawing/2014/main" id="{EAD602B5-BBA6-4B60-AACD-E04315A08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324" y="2648562"/>
            <a:ext cx="884971" cy="623727"/>
          </a:xfrm>
          <a:prstGeom prst="rect">
            <a:avLst/>
          </a:prstGeom>
        </p:spPr>
      </p:pic>
      <p:pic>
        <p:nvPicPr>
          <p:cNvPr id="9" name="図 8">
            <a:extLst>
              <a:ext uri="{FF2B5EF4-FFF2-40B4-BE49-F238E27FC236}">
                <a16:creationId xmlns:a16="http://schemas.microsoft.com/office/drawing/2014/main" id="{7043B0AC-E749-477F-96AE-4524DCEF91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650" y="4535920"/>
            <a:ext cx="703235" cy="831260"/>
          </a:xfrm>
          <a:prstGeom prst="rect">
            <a:avLst/>
          </a:prstGeom>
        </p:spPr>
      </p:pic>
      <p:pic>
        <p:nvPicPr>
          <p:cNvPr id="13" name="図 12">
            <a:extLst>
              <a:ext uri="{FF2B5EF4-FFF2-40B4-BE49-F238E27FC236}">
                <a16:creationId xmlns:a16="http://schemas.microsoft.com/office/drawing/2014/main" id="{D1C16482-F72D-456D-BFB5-975FC73C0E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237" y="6659509"/>
            <a:ext cx="811963" cy="785590"/>
          </a:xfrm>
          <a:prstGeom prst="rect">
            <a:avLst/>
          </a:prstGeom>
        </p:spPr>
      </p:pic>
    </p:spTree>
    <p:extLst>
      <p:ext uri="{BB962C8B-B14F-4D97-AF65-F5344CB8AC3E}">
        <p14:creationId xmlns:p14="http://schemas.microsoft.com/office/powerpoint/2010/main" val="1239405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正方形/長方形 66">
            <a:extLst>
              <a:ext uri="{FF2B5EF4-FFF2-40B4-BE49-F238E27FC236}">
                <a16:creationId xmlns:a16="http://schemas.microsoft.com/office/drawing/2014/main" id="{B6ABE75D-2497-49C7-979C-A1A6FDA67A55}"/>
              </a:ext>
            </a:extLst>
          </p:cNvPr>
          <p:cNvSpPr/>
          <p:nvPr/>
        </p:nvSpPr>
        <p:spPr>
          <a:xfrm>
            <a:off x="2390155" y="1763192"/>
            <a:ext cx="4036771" cy="5574867"/>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B7CACB0B-D6F5-484D-B69C-941A9E3A1AC1}"/>
              </a:ext>
            </a:extLst>
          </p:cNvPr>
          <p:cNvSpPr/>
          <p:nvPr/>
        </p:nvSpPr>
        <p:spPr>
          <a:xfrm>
            <a:off x="0" y="0"/>
            <a:ext cx="6858000" cy="8241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70C0"/>
              </a:solidFill>
            </a:endParaRPr>
          </a:p>
        </p:txBody>
      </p:sp>
      <p:sp>
        <p:nvSpPr>
          <p:cNvPr id="4" name="テキスト ボックス 3">
            <a:extLst>
              <a:ext uri="{FF2B5EF4-FFF2-40B4-BE49-F238E27FC236}">
                <a16:creationId xmlns:a16="http://schemas.microsoft.com/office/drawing/2014/main" id="{C56ECF24-08C0-4C32-873B-16B6D6F00047}"/>
              </a:ext>
            </a:extLst>
          </p:cNvPr>
          <p:cNvSpPr txBox="1"/>
          <p:nvPr/>
        </p:nvSpPr>
        <p:spPr>
          <a:xfrm>
            <a:off x="222414" y="207065"/>
            <a:ext cx="3249608" cy="369332"/>
          </a:xfrm>
          <a:prstGeom prst="rect">
            <a:avLst/>
          </a:prstGeom>
          <a:noFill/>
        </p:spPr>
        <p:txBody>
          <a:bodyPr wrap="none" rtlCol="0">
            <a:spAutoFit/>
          </a:bodyPr>
          <a:lstStyle/>
          <a:p>
            <a:r>
              <a:rPr kumimoji="1" lang="ja-JP" altLang="en-US" b="1" dirty="0">
                <a:solidFill>
                  <a:schemeClr val="bg1"/>
                </a:solidFill>
                <a:latin typeface="Meiryo UI" panose="020B0604030504040204" pitchFamily="50" charset="-128"/>
                <a:ea typeface="Meiryo UI" panose="020B0604030504040204" pitchFamily="50" charset="-128"/>
              </a:rPr>
              <a:t>コンテンツマーケティングの始め方</a:t>
            </a:r>
          </a:p>
        </p:txBody>
      </p:sp>
      <p:sp>
        <p:nvSpPr>
          <p:cNvPr id="15" name="スライド番号プレースホルダー 14">
            <a:extLst>
              <a:ext uri="{FF2B5EF4-FFF2-40B4-BE49-F238E27FC236}">
                <a16:creationId xmlns:a16="http://schemas.microsoft.com/office/drawing/2014/main" id="{F76BA463-2CA5-407C-9F62-64389B658E8A}"/>
              </a:ext>
            </a:extLst>
          </p:cNvPr>
          <p:cNvSpPr>
            <a:spLocks noGrp="1"/>
          </p:cNvSpPr>
          <p:nvPr>
            <p:ph type="sldNum" sz="quarter" idx="12"/>
          </p:nvPr>
        </p:nvSpPr>
        <p:spPr/>
        <p:txBody>
          <a:bodyPr/>
          <a:lstStyle/>
          <a:p>
            <a:fld id="{63B03603-CE1D-4918-BE90-D188EC52250C}" type="slidenum">
              <a:rPr kumimoji="1" lang="ja-JP" altLang="en-US" smtClean="0"/>
              <a:t>6</a:t>
            </a:fld>
            <a:endParaRPr kumimoji="1" lang="ja-JP" altLang="en-US"/>
          </a:p>
        </p:txBody>
      </p:sp>
      <p:cxnSp>
        <p:nvCxnSpPr>
          <p:cNvPr id="18" name="直線コネクタ 17">
            <a:extLst>
              <a:ext uri="{FF2B5EF4-FFF2-40B4-BE49-F238E27FC236}">
                <a16:creationId xmlns:a16="http://schemas.microsoft.com/office/drawing/2014/main" id="{FDB14013-DDDE-4671-96AB-9CB99FEB3285}"/>
              </a:ext>
            </a:extLst>
          </p:cNvPr>
          <p:cNvCxnSpPr>
            <a:cxnSpLocks/>
          </p:cNvCxnSpPr>
          <p:nvPr/>
        </p:nvCxnSpPr>
        <p:spPr>
          <a:xfrm>
            <a:off x="33020" y="-5080"/>
            <a:ext cx="0" cy="824129"/>
          </a:xfrm>
          <a:prstGeom prst="line">
            <a:avLst/>
          </a:prstGeom>
          <a:ln w="762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0904F0E7-19C3-41DD-AEB7-0CA1F12D872F}"/>
              </a:ext>
            </a:extLst>
          </p:cNvPr>
          <p:cNvSpPr/>
          <p:nvPr/>
        </p:nvSpPr>
        <p:spPr>
          <a:xfrm>
            <a:off x="431074" y="1763194"/>
            <a:ext cx="1959081" cy="557813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54">
            <a:extLst>
              <a:ext uri="{FF2B5EF4-FFF2-40B4-BE49-F238E27FC236}">
                <a16:creationId xmlns:a16="http://schemas.microsoft.com/office/drawing/2014/main" id="{134CE5F8-0125-4EAA-A3F9-1571D695D0B8}"/>
              </a:ext>
            </a:extLst>
          </p:cNvPr>
          <p:cNvSpPr txBox="1"/>
          <p:nvPr/>
        </p:nvSpPr>
        <p:spPr>
          <a:xfrm>
            <a:off x="215537" y="981275"/>
            <a:ext cx="6139542" cy="521746"/>
          </a:xfrm>
          <a:prstGeom prst="rect">
            <a:avLst/>
          </a:prstGeom>
          <a:noFill/>
        </p:spPr>
        <p:txBody>
          <a:bodyPr wrap="square" rtlCol="0">
            <a:spAutoFit/>
          </a:bodyPr>
          <a:lstStyle/>
          <a:p>
            <a:pPr algn="just">
              <a:lnSpc>
                <a:spcPct val="150000"/>
              </a:lnSpc>
            </a:pPr>
            <a:r>
              <a:rPr kumimoji="1" lang="ja-JP" altLang="en-US" sz="1000" dirty="0">
                <a:latin typeface="Meiryo UI" panose="020B0604030504040204" pitchFamily="50" charset="-128"/>
                <a:ea typeface="Meiryo UI" panose="020B0604030504040204" pitchFamily="50" charset="-128"/>
              </a:rPr>
              <a:t>コンテンツマーケティングを成功させるためには、目的やターゲットを定めた上で現状を分析するなど、事前の準備が何よりも重要になります。コンテンツマーケティングを始めるための手順について紹介します。</a:t>
            </a:r>
          </a:p>
        </p:txBody>
      </p:sp>
      <p:sp>
        <p:nvSpPr>
          <p:cNvPr id="6" name="矢印: 山形 5">
            <a:extLst>
              <a:ext uri="{FF2B5EF4-FFF2-40B4-BE49-F238E27FC236}">
                <a16:creationId xmlns:a16="http://schemas.microsoft.com/office/drawing/2014/main" id="{75755383-ABDC-4F68-8C9B-FA22FFC8D55E}"/>
              </a:ext>
            </a:extLst>
          </p:cNvPr>
          <p:cNvSpPr/>
          <p:nvPr/>
        </p:nvSpPr>
        <p:spPr>
          <a:xfrm rot="5400000">
            <a:off x="776786" y="2200989"/>
            <a:ext cx="1267656" cy="1959082"/>
          </a:xfrm>
          <a:prstGeom prst="chevron">
            <a:avLst>
              <a:gd name="adj" fmla="val 24238"/>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7" name="矢印: 山形 56">
            <a:extLst>
              <a:ext uri="{FF2B5EF4-FFF2-40B4-BE49-F238E27FC236}">
                <a16:creationId xmlns:a16="http://schemas.microsoft.com/office/drawing/2014/main" id="{69C59A40-C75E-410A-9D67-E8ABCACA7886}"/>
              </a:ext>
            </a:extLst>
          </p:cNvPr>
          <p:cNvSpPr/>
          <p:nvPr/>
        </p:nvSpPr>
        <p:spPr>
          <a:xfrm rot="5400000">
            <a:off x="776786" y="3155612"/>
            <a:ext cx="1267656" cy="1959082"/>
          </a:xfrm>
          <a:prstGeom prst="chevron">
            <a:avLst>
              <a:gd name="adj" fmla="val 24238"/>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8" name="矢印: 山形 57">
            <a:extLst>
              <a:ext uri="{FF2B5EF4-FFF2-40B4-BE49-F238E27FC236}">
                <a16:creationId xmlns:a16="http://schemas.microsoft.com/office/drawing/2014/main" id="{656A68A5-D1E3-40FF-B46F-534441CC6CFB}"/>
              </a:ext>
            </a:extLst>
          </p:cNvPr>
          <p:cNvSpPr/>
          <p:nvPr/>
        </p:nvSpPr>
        <p:spPr>
          <a:xfrm rot="5400000">
            <a:off x="776786" y="4110235"/>
            <a:ext cx="1267656" cy="1959082"/>
          </a:xfrm>
          <a:prstGeom prst="chevron">
            <a:avLst>
              <a:gd name="adj" fmla="val 24238"/>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1" name="矢印: 山形 60">
            <a:extLst>
              <a:ext uri="{FF2B5EF4-FFF2-40B4-BE49-F238E27FC236}">
                <a16:creationId xmlns:a16="http://schemas.microsoft.com/office/drawing/2014/main" id="{03F60FC0-5FF0-4E40-BB01-063539B64AB0}"/>
              </a:ext>
            </a:extLst>
          </p:cNvPr>
          <p:cNvSpPr/>
          <p:nvPr/>
        </p:nvSpPr>
        <p:spPr>
          <a:xfrm rot="5400000">
            <a:off x="776786" y="5064858"/>
            <a:ext cx="1267656" cy="1959082"/>
          </a:xfrm>
          <a:prstGeom prst="chevron">
            <a:avLst>
              <a:gd name="adj" fmla="val 24238"/>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2" name="矢印: 山形 61">
            <a:extLst>
              <a:ext uri="{FF2B5EF4-FFF2-40B4-BE49-F238E27FC236}">
                <a16:creationId xmlns:a16="http://schemas.microsoft.com/office/drawing/2014/main" id="{86315B60-54F8-48F9-B4DF-726C7AD962ED}"/>
              </a:ext>
            </a:extLst>
          </p:cNvPr>
          <p:cNvSpPr/>
          <p:nvPr/>
        </p:nvSpPr>
        <p:spPr>
          <a:xfrm rot="5400000">
            <a:off x="776786" y="6019481"/>
            <a:ext cx="1267656" cy="1959082"/>
          </a:xfrm>
          <a:prstGeom prst="chevron">
            <a:avLst>
              <a:gd name="adj" fmla="val 2423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3" name="正方形/長方形 62">
            <a:extLst>
              <a:ext uri="{FF2B5EF4-FFF2-40B4-BE49-F238E27FC236}">
                <a16:creationId xmlns:a16="http://schemas.microsoft.com/office/drawing/2014/main" id="{7FBDEDEE-D880-4682-96A7-324E6F0BB539}"/>
              </a:ext>
            </a:extLst>
          </p:cNvPr>
          <p:cNvSpPr/>
          <p:nvPr/>
        </p:nvSpPr>
        <p:spPr>
          <a:xfrm>
            <a:off x="2390155" y="1763195"/>
            <a:ext cx="4036771" cy="8232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a:extLst>
              <a:ext uri="{FF2B5EF4-FFF2-40B4-BE49-F238E27FC236}">
                <a16:creationId xmlns:a16="http://schemas.microsoft.com/office/drawing/2014/main" id="{2773358E-3D21-43DD-8DE3-2DA2F907DC12}"/>
              </a:ext>
            </a:extLst>
          </p:cNvPr>
          <p:cNvSpPr/>
          <p:nvPr/>
        </p:nvSpPr>
        <p:spPr>
          <a:xfrm>
            <a:off x="2390155" y="3506527"/>
            <a:ext cx="4036771" cy="9494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正方形/長方形 65">
            <a:extLst>
              <a:ext uri="{FF2B5EF4-FFF2-40B4-BE49-F238E27FC236}">
                <a16:creationId xmlns:a16="http://schemas.microsoft.com/office/drawing/2014/main" id="{9E229025-BDC7-4736-AD76-027B332B3D08}"/>
              </a:ext>
            </a:extLst>
          </p:cNvPr>
          <p:cNvSpPr/>
          <p:nvPr/>
        </p:nvSpPr>
        <p:spPr>
          <a:xfrm>
            <a:off x="2390155" y="5410570"/>
            <a:ext cx="4036771" cy="9494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テキスト ボックス 67">
            <a:extLst>
              <a:ext uri="{FF2B5EF4-FFF2-40B4-BE49-F238E27FC236}">
                <a16:creationId xmlns:a16="http://schemas.microsoft.com/office/drawing/2014/main" id="{2D2DF2A0-A946-4272-BCBB-74353D72BFF9}"/>
              </a:ext>
            </a:extLst>
          </p:cNvPr>
          <p:cNvSpPr txBox="1"/>
          <p:nvPr/>
        </p:nvSpPr>
        <p:spPr>
          <a:xfrm>
            <a:off x="876653" y="2082435"/>
            <a:ext cx="1067921"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目的の設定</a:t>
            </a:r>
          </a:p>
        </p:txBody>
      </p:sp>
      <p:sp>
        <p:nvSpPr>
          <p:cNvPr id="69" name="テキスト ボックス 68">
            <a:extLst>
              <a:ext uri="{FF2B5EF4-FFF2-40B4-BE49-F238E27FC236}">
                <a16:creationId xmlns:a16="http://schemas.microsoft.com/office/drawing/2014/main" id="{1412D4F3-D265-40E6-876E-EAC31884D899}"/>
              </a:ext>
            </a:extLst>
          </p:cNvPr>
          <p:cNvSpPr txBox="1"/>
          <p:nvPr/>
        </p:nvSpPr>
        <p:spPr>
          <a:xfrm>
            <a:off x="766045" y="3063461"/>
            <a:ext cx="1289135"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ペルソナの設計</a:t>
            </a:r>
          </a:p>
        </p:txBody>
      </p:sp>
      <p:sp>
        <p:nvSpPr>
          <p:cNvPr id="70" name="テキスト ボックス 69">
            <a:extLst>
              <a:ext uri="{FF2B5EF4-FFF2-40B4-BE49-F238E27FC236}">
                <a16:creationId xmlns:a16="http://schemas.microsoft.com/office/drawing/2014/main" id="{C7D36D46-8450-49E6-9669-F733C82D01CB}"/>
              </a:ext>
            </a:extLst>
          </p:cNvPr>
          <p:cNvSpPr txBox="1"/>
          <p:nvPr/>
        </p:nvSpPr>
        <p:spPr>
          <a:xfrm>
            <a:off x="876651" y="4063999"/>
            <a:ext cx="1067921"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現状の分析</a:t>
            </a:r>
          </a:p>
        </p:txBody>
      </p:sp>
      <p:sp>
        <p:nvSpPr>
          <p:cNvPr id="71" name="テキスト ボックス 70">
            <a:extLst>
              <a:ext uri="{FF2B5EF4-FFF2-40B4-BE49-F238E27FC236}">
                <a16:creationId xmlns:a16="http://schemas.microsoft.com/office/drawing/2014/main" id="{82A20002-5193-4671-B618-09EE37B41A15}"/>
              </a:ext>
            </a:extLst>
          </p:cNvPr>
          <p:cNvSpPr txBox="1"/>
          <p:nvPr/>
        </p:nvSpPr>
        <p:spPr>
          <a:xfrm>
            <a:off x="707534" y="4997213"/>
            <a:ext cx="1406154"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コンテンツの設計</a:t>
            </a:r>
          </a:p>
        </p:txBody>
      </p:sp>
      <p:sp>
        <p:nvSpPr>
          <p:cNvPr id="72" name="テキスト ボックス 71">
            <a:extLst>
              <a:ext uri="{FF2B5EF4-FFF2-40B4-BE49-F238E27FC236}">
                <a16:creationId xmlns:a16="http://schemas.microsoft.com/office/drawing/2014/main" id="{125F8A5B-379A-4E54-A157-5BDE489ACFAA}"/>
              </a:ext>
            </a:extLst>
          </p:cNvPr>
          <p:cNvSpPr txBox="1"/>
          <p:nvPr/>
        </p:nvSpPr>
        <p:spPr>
          <a:xfrm>
            <a:off x="685050" y="5951579"/>
            <a:ext cx="1426994"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運用体制の構築</a:t>
            </a:r>
          </a:p>
        </p:txBody>
      </p:sp>
      <p:sp>
        <p:nvSpPr>
          <p:cNvPr id="73" name="テキスト ボックス 72">
            <a:extLst>
              <a:ext uri="{FF2B5EF4-FFF2-40B4-BE49-F238E27FC236}">
                <a16:creationId xmlns:a16="http://schemas.microsoft.com/office/drawing/2014/main" id="{87CB2FD0-BA67-44BD-95E5-8548B44F935C}"/>
              </a:ext>
            </a:extLst>
          </p:cNvPr>
          <p:cNvSpPr txBox="1"/>
          <p:nvPr/>
        </p:nvSpPr>
        <p:spPr>
          <a:xfrm>
            <a:off x="685050" y="6873199"/>
            <a:ext cx="1459054" cy="307777"/>
          </a:xfrm>
          <a:prstGeom prst="rect">
            <a:avLst/>
          </a:prstGeom>
          <a:noFill/>
        </p:spPr>
        <p:txBody>
          <a:bodyPr wrap="none" rtlCol="0">
            <a:spAutoFit/>
          </a:bodyPr>
          <a:lstStyle/>
          <a:p>
            <a:r>
              <a:rPr kumimoji="1" lang="ja-JP" altLang="en-US" sz="1400" b="1" dirty="0">
                <a:solidFill>
                  <a:schemeClr val="bg1"/>
                </a:solidFill>
                <a:latin typeface="Meiryo UI" panose="020B0604030504040204" pitchFamily="50" charset="-128"/>
                <a:ea typeface="Meiryo UI" panose="020B0604030504040204" pitchFamily="50" charset="-128"/>
              </a:rPr>
              <a:t>効果測定の実施</a:t>
            </a:r>
          </a:p>
        </p:txBody>
      </p:sp>
      <p:sp>
        <p:nvSpPr>
          <p:cNvPr id="74" name="テキスト ボックス 73">
            <a:extLst>
              <a:ext uri="{FF2B5EF4-FFF2-40B4-BE49-F238E27FC236}">
                <a16:creationId xmlns:a16="http://schemas.microsoft.com/office/drawing/2014/main" id="{BE4B7308-A076-40E0-BBE4-1C482A84A2D7}"/>
              </a:ext>
            </a:extLst>
          </p:cNvPr>
          <p:cNvSpPr txBox="1"/>
          <p:nvPr/>
        </p:nvSpPr>
        <p:spPr>
          <a:xfrm>
            <a:off x="1398547" y="7901424"/>
            <a:ext cx="4549208" cy="370358"/>
          </a:xfrm>
          <a:prstGeom prst="rect">
            <a:avLst/>
          </a:prstGeom>
          <a:noFill/>
        </p:spPr>
        <p:txBody>
          <a:bodyPr wrap="square" rtlCol="0">
            <a:spAutoFit/>
          </a:bodyPr>
          <a:lstStyle/>
          <a:p>
            <a:pPr algn="just">
              <a:lnSpc>
                <a:spcPct val="150000"/>
              </a:lnSpc>
            </a:pPr>
            <a:r>
              <a:rPr kumimoji="1" lang="ja-JP" altLang="en-US" sz="1400" b="1" dirty="0">
                <a:solidFill>
                  <a:srgbClr val="FF6699"/>
                </a:solidFill>
                <a:latin typeface="Meiryo UI" panose="020B0604030504040204" pitchFamily="50" charset="-128"/>
                <a:ea typeface="Meiryo UI" panose="020B0604030504040204" pitchFamily="50" charset="-128"/>
              </a:rPr>
              <a:t>効果測定とコンテンツ作成を繰り返して</a:t>
            </a:r>
            <a:r>
              <a:rPr kumimoji="1" lang="en-US" altLang="ja-JP" sz="1400" b="1" dirty="0">
                <a:solidFill>
                  <a:srgbClr val="FF6699"/>
                </a:solidFill>
                <a:latin typeface="Meiryo UI" panose="020B0604030504040204" pitchFamily="50" charset="-128"/>
                <a:ea typeface="Meiryo UI" panose="020B0604030504040204" pitchFamily="50" charset="-128"/>
              </a:rPr>
              <a:t>PDCA</a:t>
            </a:r>
            <a:r>
              <a:rPr kumimoji="1" lang="ja-JP" altLang="en-US" sz="1400" b="1" dirty="0">
                <a:solidFill>
                  <a:srgbClr val="FF6699"/>
                </a:solidFill>
                <a:latin typeface="Meiryo UI" panose="020B0604030504040204" pitchFamily="50" charset="-128"/>
                <a:ea typeface="Meiryo UI" panose="020B0604030504040204" pitchFamily="50" charset="-128"/>
              </a:rPr>
              <a:t>を回す</a:t>
            </a:r>
          </a:p>
        </p:txBody>
      </p:sp>
      <p:sp>
        <p:nvSpPr>
          <p:cNvPr id="75" name="テキスト ボックス 74">
            <a:extLst>
              <a:ext uri="{FF2B5EF4-FFF2-40B4-BE49-F238E27FC236}">
                <a16:creationId xmlns:a16="http://schemas.microsoft.com/office/drawing/2014/main" id="{E1413C8C-CA95-481B-984E-03897BBB2426}"/>
              </a:ext>
            </a:extLst>
          </p:cNvPr>
          <p:cNvSpPr txBox="1"/>
          <p:nvPr/>
        </p:nvSpPr>
        <p:spPr>
          <a:xfrm>
            <a:off x="2545217" y="1902761"/>
            <a:ext cx="3881709" cy="521746"/>
          </a:xfrm>
          <a:prstGeom prst="rect">
            <a:avLst/>
          </a:prstGeom>
          <a:noFill/>
        </p:spPr>
        <p:txBody>
          <a:bodyPr wrap="square" rtlCol="0">
            <a:spAutoFit/>
          </a:bodyPr>
          <a:lstStyle/>
          <a:p>
            <a:pPr algn="just">
              <a:lnSpc>
                <a:spcPct val="150000"/>
              </a:lnSpc>
            </a:pPr>
            <a:r>
              <a:rPr kumimoji="1" lang="ja-JP" altLang="en-US" sz="1000" dirty="0">
                <a:latin typeface="Meiryo UI" panose="020B0604030504040204" pitchFamily="50" charset="-128"/>
                <a:ea typeface="Meiryo UI" panose="020B0604030504040204" pitchFamily="50" charset="-128"/>
              </a:rPr>
              <a:t>・コンテンツを作成する目的を明確にする</a:t>
            </a:r>
            <a:endParaRPr kumimoji="1" lang="en-US" altLang="ja-JP" sz="1000" dirty="0">
              <a:latin typeface="Meiryo UI" panose="020B0604030504040204" pitchFamily="50" charset="-128"/>
              <a:ea typeface="Meiryo UI" panose="020B0604030504040204" pitchFamily="50" charset="-128"/>
            </a:endParaRPr>
          </a:p>
          <a:p>
            <a:pPr algn="just">
              <a:lnSpc>
                <a:spcPct val="150000"/>
              </a:lnSpc>
            </a:pPr>
            <a:r>
              <a:rPr kumimoji="1" lang="ja-JP" altLang="en-US" sz="1000" dirty="0">
                <a:latin typeface="Meiryo UI" panose="020B0604030504040204" pitchFamily="50" charset="-128"/>
                <a:ea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rPr>
              <a:t>KGI</a:t>
            </a:r>
            <a:r>
              <a:rPr kumimoji="1" lang="ja-JP" altLang="en-US" sz="1000" dirty="0">
                <a:latin typeface="Meiryo UI" panose="020B0604030504040204" pitchFamily="50" charset="-128"/>
                <a:ea typeface="Meiryo UI" panose="020B0604030504040204" pitchFamily="50" charset="-128"/>
              </a:rPr>
              <a:t>と</a:t>
            </a:r>
            <a:r>
              <a:rPr kumimoji="1" lang="en-US" altLang="ja-JP" sz="1000" dirty="0">
                <a:latin typeface="Meiryo UI" panose="020B0604030504040204" pitchFamily="50" charset="-128"/>
                <a:ea typeface="Meiryo UI" panose="020B0604030504040204" pitchFamily="50" charset="-128"/>
              </a:rPr>
              <a:t>KPI</a:t>
            </a:r>
            <a:r>
              <a:rPr kumimoji="1" lang="ja-JP" altLang="en-US" sz="1000" dirty="0">
                <a:latin typeface="Meiryo UI" panose="020B0604030504040204" pitchFamily="50" charset="-128"/>
                <a:ea typeface="Meiryo UI" panose="020B0604030504040204" pitchFamily="50" charset="-128"/>
              </a:rPr>
              <a:t>を設定する</a:t>
            </a:r>
          </a:p>
        </p:txBody>
      </p:sp>
      <p:sp>
        <p:nvSpPr>
          <p:cNvPr id="76" name="テキスト ボックス 75">
            <a:extLst>
              <a:ext uri="{FF2B5EF4-FFF2-40B4-BE49-F238E27FC236}">
                <a16:creationId xmlns:a16="http://schemas.microsoft.com/office/drawing/2014/main" id="{ABB51DB1-EEDA-4A58-8010-438D8A63739B}"/>
              </a:ext>
            </a:extLst>
          </p:cNvPr>
          <p:cNvSpPr txBox="1"/>
          <p:nvPr/>
        </p:nvSpPr>
        <p:spPr>
          <a:xfrm>
            <a:off x="2545217" y="2755572"/>
            <a:ext cx="3881709" cy="521746"/>
          </a:xfrm>
          <a:prstGeom prst="rect">
            <a:avLst/>
          </a:prstGeom>
          <a:noFill/>
        </p:spPr>
        <p:txBody>
          <a:bodyPr wrap="square" rtlCol="0">
            <a:spAutoFit/>
          </a:bodyPr>
          <a:lstStyle/>
          <a:p>
            <a:pPr algn="just">
              <a:lnSpc>
                <a:spcPct val="150000"/>
              </a:lnSpc>
            </a:pPr>
            <a:r>
              <a:rPr kumimoji="1" lang="ja-JP" altLang="en-US" sz="1000" dirty="0">
                <a:latin typeface="Meiryo UI" panose="020B0604030504040204" pitchFamily="50" charset="-128"/>
                <a:ea typeface="Meiryo UI" panose="020B0604030504040204" pitchFamily="50" charset="-128"/>
              </a:rPr>
              <a:t>・ターゲットとする消費者の人物像を設定する</a:t>
            </a:r>
            <a:endParaRPr kumimoji="1" lang="en-US" altLang="ja-JP" sz="1000" dirty="0">
              <a:latin typeface="Meiryo UI" panose="020B0604030504040204" pitchFamily="50" charset="-128"/>
              <a:ea typeface="Meiryo UI" panose="020B0604030504040204" pitchFamily="50" charset="-128"/>
            </a:endParaRPr>
          </a:p>
          <a:p>
            <a:pPr algn="just">
              <a:lnSpc>
                <a:spcPct val="150000"/>
              </a:lnSpc>
            </a:pPr>
            <a:r>
              <a:rPr kumimoji="1" lang="ja-JP" altLang="en-US" sz="1000" dirty="0">
                <a:latin typeface="Meiryo UI" panose="020B0604030504040204" pitchFamily="50" charset="-128"/>
                <a:ea typeface="Meiryo UI" panose="020B0604030504040204" pitchFamily="50" charset="-128"/>
              </a:rPr>
              <a:t>・ペルソナとしてターゲットの人物像を具体化する</a:t>
            </a:r>
          </a:p>
        </p:txBody>
      </p:sp>
      <p:sp>
        <p:nvSpPr>
          <p:cNvPr id="77" name="テキスト ボックス 76">
            <a:extLst>
              <a:ext uri="{FF2B5EF4-FFF2-40B4-BE49-F238E27FC236}">
                <a16:creationId xmlns:a16="http://schemas.microsoft.com/office/drawing/2014/main" id="{80480589-5518-4EBC-8F6F-5DF2CEB2DE1A}"/>
              </a:ext>
            </a:extLst>
          </p:cNvPr>
          <p:cNvSpPr txBox="1"/>
          <p:nvPr/>
        </p:nvSpPr>
        <p:spPr>
          <a:xfrm>
            <a:off x="2545217" y="3709386"/>
            <a:ext cx="3881709" cy="521746"/>
          </a:xfrm>
          <a:prstGeom prst="rect">
            <a:avLst/>
          </a:prstGeom>
          <a:noFill/>
        </p:spPr>
        <p:txBody>
          <a:bodyPr wrap="square" rtlCol="0">
            <a:spAutoFit/>
          </a:bodyPr>
          <a:lstStyle/>
          <a:p>
            <a:pPr algn="just">
              <a:lnSpc>
                <a:spcPct val="150000"/>
              </a:lnSpc>
            </a:pPr>
            <a:r>
              <a:rPr kumimoji="1" lang="ja-JP" altLang="en-US" sz="1000" dirty="0">
                <a:latin typeface="Meiryo UI" panose="020B0604030504040204" pitchFamily="50" charset="-128"/>
                <a:ea typeface="Meiryo UI" panose="020B0604030504040204" pitchFamily="50" charset="-128"/>
              </a:rPr>
              <a:t>・目標に対する課題を分析する</a:t>
            </a:r>
            <a:endParaRPr kumimoji="1" lang="en-US" altLang="ja-JP" sz="1000" dirty="0">
              <a:latin typeface="Meiryo UI" panose="020B0604030504040204" pitchFamily="50" charset="-128"/>
              <a:ea typeface="Meiryo UI" panose="020B0604030504040204" pitchFamily="50" charset="-128"/>
            </a:endParaRPr>
          </a:p>
          <a:p>
            <a:pPr algn="just">
              <a:lnSpc>
                <a:spcPct val="150000"/>
              </a:lnSpc>
            </a:pPr>
            <a:r>
              <a:rPr kumimoji="1" lang="ja-JP" altLang="en-US" sz="1000" dirty="0">
                <a:latin typeface="Meiryo UI" panose="020B0604030504040204" pitchFamily="50" charset="-128"/>
                <a:ea typeface="Meiryo UI" panose="020B0604030504040204" pitchFamily="50" charset="-128"/>
              </a:rPr>
              <a:t>・外部環境と内部環境をデータやアンケートを用いて分析する</a:t>
            </a:r>
          </a:p>
        </p:txBody>
      </p:sp>
      <p:sp>
        <p:nvSpPr>
          <p:cNvPr id="78" name="テキスト ボックス 77">
            <a:extLst>
              <a:ext uri="{FF2B5EF4-FFF2-40B4-BE49-F238E27FC236}">
                <a16:creationId xmlns:a16="http://schemas.microsoft.com/office/drawing/2014/main" id="{B38C959C-0505-4ABF-B669-18E9E25ECA4F}"/>
              </a:ext>
            </a:extLst>
          </p:cNvPr>
          <p:cNvSpPr txBox="1"/>
          <p:nvPr/>
        </p:nvSpPr>
        <p:spPr>
          <a:xfrm>
            <a:off x="2526992" y="4683015"/>
            <a:ext cx="3881709" cy="521746"/>
          </a:xfrm>
          <a:prstGeom prst="rect">
            <a:avLst/>
          </a:prstGeom>
          <a:noFill/>
        </p:spPr>
        <p:txBody>
          <a:bodyPr wrap="square" rtlCol="0">
            <a:spAutoFit/>
          </a:bodyPr>
          <a:lstStyle/>
          <a:p>
            <a:pPr algn="just">
              <a:lnSpc>
                <a:spcPct val="150000"/>
              </a:lnSpc>
            </a:pPr>
            <a:r>
              <a:rPr kumimoji="1" lang="ja-JP" altLang="en-US" sz="1000" dirty="0">
                <a:latin typeface="Meiryo UI" panose="020B0604030504040204" pitchFamily="50" charset="-128"/>
                <a:ea typeface="Meiryo UI" panose="020B0604030504040204" pitchFamily="50" charset="-128"/>
              </a:rPr>
              <a:t>・ペルソナの意識やニーズの段階に応じた適切なコンテンツを検討する</a:t>
            </a:r>
            <a:endParaRPr kumimoji="1" lang="en-US" altLang="ja-JP" sz="1000" dirty="0">
              <a:latin typeface="Meiryo UI" panose="020B0604030504040204" pitchFamily="50" charset="-128"/>
              <a:ea typeface="Meiryo UI" panose="020B0604030504040204" pitchFamily="50" charset="-128"/>
            </a:endParaRPr>
          </a:p>
          <a:p>
            <a:pPr algn="just">
              <a:lnSpc>
                <a:spcPct val="150000"/>
              </a:lnSpc>
            </a:pPr>
            <a:r>
              <a:rPr kumimoji="1" lang="ja-JP" altLang="en-US" sz="1000" dirty="0">
                <a:latin typeface="Meiryo UI" panose="020B0604030504040204" pitchFamily="50" charset="-128"/>
                <a:ea typeface="Meiryo UI" panose="020B0604030504040204" pitchFamily="50" charset="-128"/>
              </a:rPr>
              <a:t>・潜在ニーズを顕在化させ、購買意欲を高める工夫をする</a:t>
            </a:r>
          </a:p>
        </p:txBody>
      </p:sp>
      <p:sp>
        <p:nvSpPr>
          <p:cNvPr id="79" name="テキスト ボックス 78">
            <a:extLst>
              <a:ext uri="{FF2B5EF4-FFF2-40B4-BE49-F238E27FC236}">
                <a16:creationId xmlns:a16="http://schemas.microsoft.com/office/drawing/2014/main" id="{7E0D3FFD-B080-4F7B-AB11-377D1B3E79AF}"/>
              </a:ext>
            </a:extLst>
          </p:cNvPr>
          <p:cNvSpPr txBox="1"/>
          <p:nvPr/>
        </p:nvSpPr>
        <p:spPr>
          <a:xfrm>
            <a:off x="2545217" y="5620842"/>
            <a:ext cx="3881709" cy="521746"/>
          </a:xfrm>
          <a:prstGeom prst="rect">
            <a:avLst/>
          </a:prstGeom>
          <a:noFill/>
        </p:spPr>
        <p:txBody>
          <a:bodyPr wrap="square" rtlCol="0">
            <a:spAutoFit/>
          </a:bodyPr>
          <a:lstStyle/>
          <a:p>
            <a:pPr algn="just">
              <a:lnSpc>
                <a:spcPct val="150000"/>
              </a:lnSpc>
            </a:pPr>
            <a:r>
              <a:rPr kumimoji="1" lang="ja-JP" altLang="en-US" sz="1000" dirty="0">
                <a:latin typeface="Meiryo UI" panose="020B0604030504040204" pitchFamily="50" charset="-128"/>
                <a:ea typeface="Meiryo UI" panose="020B0604030504040204" pitchFamily="50" charset="-128"/>
              </a:rPr>
              <a:t>・長期的にコンテンツを量産する運用体制を構築する</a:t>
            </a:r>
            <a:endParaRPr kumimoji="1" lang="en-US" altLang="ja-JP" sz="1000" dirty="0">
              <a:latin typeface="Meiryo UI" panose="020B0604030504040204" pitchFamily="50" charset="-128"/>
              <a:ea typeface="Meiryo UI" panose="020B0604030504040204" pitchFamily="50" charset="-128"/>
            </a:endParaRPr>
          </a:p>
          <a:p>
            <a:pPr algn="just">
              <a:lnSpc>
                <a:spcPct val="150000"/>
              </a:lnSpc>
            </a:pPr>
            <a:r>
              <a:rPr kumimoji="1" lang="ja-JP" altLang="en-US" sz="1000" dirty="0">
                <a:latin typeface="Meiryo UI" panose="020B0604030504040204" pitchFamily="50" charset="-128"/>
                <a:ea typeface="Meiryo UI" panose="020B0604030504040204" pitchFamily="50" charset="-128"/>
              </a:rPr>
              <a:t>・コンテンツの管理や作成の担当者を決定する</a:t>
            </a:r>
          </a:p>
        </p:txBody>
      </p:sp>
      <p:sp>
        <p:nvSpPr>
          <p:cNvPr id="80" name="テキスト ボックス 79">
            <a:extLst>
              <a:ext uri="{FF2B5EF4-FFF2-40B4-BE49-F238E27FC236}">
                <a16:creationId xmlns:a16="http://schemas.microsoft.com/office/drawing/2014/main" id="{3CA52E56-C69A-46FE-B768-8373E0309A6C}"/>
              </a:ext>
            </a:extLst>
          </p:cNvPr>
          <p:cNvSpPr txBox="1"/>
          <p:nvPr/>
        </p:nvSpPr>
        <p:spPr>
          <a:xfrm>
            <a:off x="2526992" y="6570262"/>
            <a:ext cx="3881709" cy="521746"/>
          </a:xfrm>
          <a:prstGeom prst="rect">
            <a:avLst/>
          </a:prstGeom>
          <a:noFill/>
        </p:spPr>
        <p:txBody>
          <a:bodyPr wrap="square" rtlCol="0">
            <a:spAutoFit/>
          </a:bodyPr>
          <a:lstStyle/>
          <a:p>
            <a:pPr algn="just">
              <a:lnSpc>
                <a:spcPct val="150000"/>
              </a:lnSpc>
            </a:pPr>
            <a:r>
              <a:rPr kumimoji="1" lang="ja-JP" altLang="en-US" sz="1000" dirty="0">
                <a:latin typeface="Meiryo UI" panose="020B0604030504040204" pitchFamily="50" charset="-128"/>
                <a:ea typeface="Meiryo UI" panose="020B0604030504040204" pitchFamily="50" charset="-128"/>
              </a:rPr>
              <a:t>・リリース後はアナリティクスなどで効果測定する</a:t>
            </a:r>
            <a:endParaRPr kumimoji="1" lang="en-US" altLang="ja-JP" sz="1000" dirty="0">
              <a:latin typeface="Meiryo UI" panose="020B0604030504040204" pitchFamily="50" charset="-128"/>
              <a:ea typeface="Meiryo UI" panose="020B0604030504040204" pitchFamily="50" charset="-128"/>
            </a:endParaRPr>
          </a:p>
          <a:p>
            <a:pPr algn="just">
              <a:lnSpc>
                <a:spcPct val="150000"/>
              </a:lnSpc>
            </a:pPr>
            <a:r>
              <a:rPr kumimoji="1" lang="ja-JP" altLang="en-US" sz="1000" dirty="0">
                <a:latin typeface="Meiryo UI" panose="020B0604030504040204" pitchFamily="50" charset="-128"/>
                <a:ea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rPr>
              <a:t>KPI</a:t>
            </a:r>
            <a:r>
              <a:rPr kumimoji="1" lang="ja-JP" altLang="en-US" sz="1000" dirty="0">
                <a:latin typeface="Meiryo UI" panose="020B0604030504040204" pitchFamily="50" charset="-128"/>
                <a:ea typeface="Meiryo UI" panose="020B0604030504040204" pitchFamily="50" charset="-128"/>
              </a:rPr>
              <a:t>を達成するために内容調整やコンテンツ拡充に取り組む</a:t>
            </a:r>
          </a:p>
        </p:txBody>
      </p:sp>
      <p:sp>
        <p:nvSpPr>
          <p:cNvPr id="7" name="楕円 6">
            <a:extLst>
              <a:ext uri="{FF2B5EF4-FFF2-40B4-BE49-F238E27FC236}">
                <a16:creationId xmlns:a16="http://schemas.microsoft.com/office/drawing/2014/main" id="{E4165810-F082-4C53-8DCF-0701412E953F}"/>
              </a:ext>
            </a:extLst>
          </p:cNvPr>
          <p:cNvSpPr/>
          <p:nvPr/>
        </p:nvSpPr>
        <p:spPr>
          <a:xfrm>
            <a:off x="246530" y="1607232"/>
            <a:ext cx="462636" cy="485628"/>
          </a:xfrm>
          <a:prstGeom prst="ellipse">
            <a:avLst/>
          </a:prstGeom>
          <a:solidFill>
            <a:schemeClr val="accent4"/>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1</a:t>
            </a:r>
            <a:endParaRPr kumimoji="1" lang="ja-JP" altLang="en-US" dirty="0"/>
          </a:p>
        </p:txBody>
      </p:sp>
      <p:sp>
        <p:nvSpPr>
          <p:cNvPr id="82" name="楕円 81">
            <a:extLst>
              <a:ext uri="{FF2B5EF4-FFF2-40B4-BE49-F238E27FC236}">
                <a16:creationId xmlns:a16="http://schemas.microsoft.com/office/drawing/2014/main" id="{83145FC3-5EEC-4892-AF81-DF9750458FE5}"/>
              </a:ext>
            </a:extLst>
          </p:cNvPr>
          <p:cNvSpPr/>
          <p:nvPr/>
        </p:nvSpPr>
        <p:spPr>
          <a:xfrm>
            <a:off x="243876" y="2450633"/>
            <a:ext cx="462636" cy="485628"/>
          </a:xfrm>
          <a:prstGeom prst="ellipse">
            <a:avLst/>
          </a:prstGeom>
          <a:solidFill>
            <a:schemeClr val="accent4"/>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2</a:t>
            </a:r>
            <a:endParaRPr kumimoji="1" lang="ja-JP" altLang="en-US" dirty="0"/>
          </a:p>
        </p:txBody>
      </p:sp>
      <p:sp>
        <p:nvSpPr>
          <p:cNvPr id="83" name="楕円 82">
            <a:extLst>
              <a:ext uri="{FF2B5EF4-FFF2-40B4-BE49-F238E27FC236}">
                <a16:creationId xmlns:a16="http://schemas.microsoft.com/office/drawing/2014/main" id="{BE5904EF-187E-458C-B090-5C87EC184D7E}"/>
              </a:ext>
            </a:extLst>
          </p:cNvPr>
          <p:cNvSpPr/>
          <p:nvPr/>
        </p:nvSpPr>
        <p:spPr>
          <a:xfrm>
            <a:off x="243876" y="3350941"/>
            <a:ext cx="462636" cy="485628"/>
          </a:xfrm>
          <a:prstGeom prst="ellipse">
            <a:avLst/>
          </a:prstGeom>
          <a:solidFill>
            <a:schemeClr val="accent4"/>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3</a:t>
            </a:r>
            <a:endParaRPr kumimoji="1" lang="ja-JP" altLang="en-US" dirty="0"/>
          </a:p>
        </p:txBody>
      </p:sp>
      <p:sp>
        <p:nvSpPr>
          <p:cNvPr id="84" name="楕円 83">
            <a:extLst>
              <a:ext uri="{FF2B5EF4-FFF2-40B4-BE49-F238E27FC236}">
                <a16:creationId xmlns:a16="http://schemas.microsoft.com/office/drawing/2014/main" id="{71037A23-0159-40C8-8CBB-1CEBC16C0B37}"/>
              </a:ext>
            </a:extLst>
          </p:cNvPr>
          <p:cNvSpPr/>
          <p:nvPr/>
        </p:nvSpPr>
        <p:spPr>
          <a:xfrm>
            <a:off x="242964" y="4272014"/>
            <a:ext cx="462636" cy="485628"/>
          </a:xfrm>
          <a:prstGeom prst="ellipse">
            <a:avLst/>
          </a:prstGeom>
          <a:solidFill>
            <a:schemeClr val="accent4"/>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4</a:t>
            </a:r>
            <a:endParaRPr kumimoji="1" lang="ja-JP" altLang="en-US" dirty="0"/>
          </a:p>
        </p:txBody>
      </p:sp>
      <p:sp>
        <p:nvSpPr>
          <p:cNvPr id="85" name="楕円 84">
            <a:extLst>
              <a:ext uri="{FF2B5EF4-FFF2-40B4-BE49-F238E27FC236}">
                <a16:creationId xmlns:a16="http://schemas.microsoft.com/office/drawing/2014/main" id="{4BE709E0-843F-4C51-BDD0-8DDBA4AAA182}"/>
              </a:ext>
            </a:extLst>
          </p:cNvPr>
          <p:cNvSpPr/>
          <p:nvPr/>
        </p:nvSpPr>
        <p:spPr>
          <a:xfrm>
            <a:off x="240310" y="5193793"/>
            <a:ext cx="462636" cy="485628"/>
          </a:xfrm>
          <a:prstGeom prst="ellipse">
            <a:avLst/>
          </a:prstGeom>
          <a:solidFill>
            <a:schemeClr val="accent4"/>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5</a:t>
            </a:r>
            <a:endParaRPr kumimoji="1" lang="ja-JP" altLang="en-US" dirty="0"/>
          </a:p>
        </p:txBody>
      </p:sp>
      <p:sp>
        <p:nvSpPr>
          <p:cNvPr id="86" name="楕円 85">
            <a:extLst>
              <a:ext uri="{FF2B5EF4-FFF2-40B4-BE49-F238E27FC236}">
                <a16:creationId xmlns:a16="http://schemas.microsoft.com/office/drawing/2014/main" id="{09F007EC-FD28-49DD-9D42-7A418525C2A9}"/>
              </a:ext>
            </a:extLst>
          </p:cNvPr>
          <p:cNvSpPr/>
          <p:nvPr/>
        </p:nvSpPr>
        <p:spPr>
          <a:xfrm>
            <a:off x="240310" y="6146353"/>
            <a:ext cx="462636" cy="485628"/>
          </a:xfrm>
          <a:prstGeom prst="ellipse">
            <a:avLst/>
          </a:prstGeom>
          <a:solidFill>
            <a:schemeClr val="accent4"/>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6</a:t>
            </a:r>
            <a:endParaRPr kumimoji="1" lang="ja-JP" altLang="en-US" dirty="0"/>
          </a:p>
        </p:txBody>
      </p:sp>
    </p:spTree>
    <p:extLst>
      <p:ext uri="{BB962C8B-B14F-4D97-AF65-F5344CB8AC3E}">
        <p14:creationId xmlns:p14="http://schemas.microsoft.com/office/powerpoint/2010/main" val="3154076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a:extLst>
              <a:ext uri="{FF2B5EF4-FFF2-40B4-BE49-F238E27FC236}">
                <a16:creationId xmlns:a16="http://schemas.microsoft.com/office/drawing/2014/main" id="{DADDC85A-F517-4D46-A1E1-7AB64A8C77BA}"/>
              </a:ext>
            </a:extLst>
          </p:cNvPr>
          <p:cNvCxnSpPr>
            <a:stCxn id="2" idx="2"/>
            <a:endCxn id="42" idx="0"/>
          </p:cNvCxnSpPr>
          <p:nvPr/>
        </p:nvCxnSpPr>
        <p:spPr>
          <a:xfrm>
            <a:off x="3442064" y="4134122"/>
            <a:ext cx="0" cy="405493"/>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正方形/長方形 15">
            <a:extLst>
              <a:ext uri="{FF2B5EF4-FFF2-40B4-BE49-F238E27FC236}">
                <a16:creationId xmlns:a16="http://schemas.microsoft.com/office/drawing/2014/main" id="{B7CACB0B-D6F5-484D-B69C-941A9E3A1AC1}"/>
              </a:ext>
            </a:extLst>
          </p:cNvPr>
          <p:cNvSpPr/>
          <p:nvPr/>
        </p:nvSpPr>
        <p:spPr>
          <a:xfrm>
            <a:off x="0" y="0"/>
            <a:ext cx="6858000" cy="8241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70C0"/>
              </a:solidFill>
            </a:endParaRPr>
          </a:p>
        </p:txBody>
      </p:sp>
      <p:sp>
        <p:nvSpPr>
          <p:cNvPr id="4" name="テキスト ボックス 3">
            <a:extLst>
              <a:ext uri="{FF2B5EF4-FFF2-40B4-BE49-F238E27FC236}">
                <a16:creationId xmlns:a16="http://schemas.microsoft.com/office/drawing/2014/main" id="{C56ECF24-08C0-4C32-873B-16B6D6F00047}"/>
              </a:ext>
            </a:extLst>
          </p:cNvPr>
          <p:cNvSpPr txBox="1"/>
          <p:nvPr/>
        </p:nvSpPr>
        <p:spPr>
          <a:xfrm>
            <a:off x="222414" y="207065"/>
            <a:ext cx="3435556" cy="369332"/>
          </a:xfrm>
          <a:prstGeom prst="rect">
            <a:avLst/>
          </a:prstGeom>
          <a:noFill/>
        </p:spPr>
        <p:txBody>
          <a:bodyPr wrap="none" rtlCol="0">
            <a:spAutoFit/>
          </a:bodyPr>
          <a:lstStyle/>
          <a:p>
            <a:r>
              <a:rPr kumimoji="1" lang="ja-JP" altLang="en-US" b="1" dirty="0">
                <a:solidFill>
                  <a:schemeClr val="bg1"/>
                </a:solidFill>
                <a:latin typeface="Meiryo UI" panose="020B0604030504040204" pitchFamily="50" charset="-128"/>
                <a:ea typeface="Meiryo UI" panose="020B0604030504040204" pitchFamily="50" charset="-128"/>
              </a:rPr>
              <a:t>コンテンツマーケティングの手順　①</a:t>
            </a:r>
          </a:p>
        </p:txBody>
      </p:sp>
      <p:sp>
        <p:nvSpPr>
          <p:cNvPr id="15" name="スライド番号プレースホルダー 14">
            <a:extLst>
              <a:ext uri="{FF2B5EF4-FFF2-40B4-BE49-F238E27FC236}">
                <a16:creationId xmlns:a16="http://schemas.microsoft.com/office/drawing/2014/main" id="{F76BA463-2CA5-407C-9F62-64389B658E8A}"/>
              </a:ext>
            </a:extLst>
          </p:cNvPr>
          <p:cNvSpPr>
            <a:spLocks noGrp="1"/>
          </p:cNvSpPr>
          <p:nvPr>
            <p:ph type="sldNum" sz="quarter" idx="12"/>
          </p:nvPr>
        </p:nvSpPr>
        <p:spPr/>
        <p:txBody>
          <a:bodyPr/>
          <a:lstStyle/>
          <a:p>
            <a:fld id="{63B03603-CE1D-4918-BE90-D188EC52250C}" type="slidenum">
              <a:rPr kumimoji="1" lang="ja-JP" altLang="en-US" smtClean="0"/>
              <a:t>7</a:t>
            </a:fld>
            <a:endParaRPr kumimoji="1" lang="ja-JP" altLang="en-US"/>
          </a:p>
        </p:txBody>
      </p:sp>
      <p:cxnSp>
        <p:nvCxnSpPr>
          <p:cNvPr id="18" name="直線コネクタ 17">
            <a:extLst>
              <a:ext uri="{FF2B5EF4-FFF2-40B4-BE49-F238E27FC236}">
                <a16:creationId xmlns:a16="http://schemas.microsoft.com/office/drawing/2014/main" id="{FDB14013-DDDE-4671-96AB-9CB99FEB3285}"/>
              </a:ext>
            </a:extLst>
          </p:cNvPr>
          <p:cNvCxnSpPr>
            <a:cxnSpLocks/>
          </p:cNvCxnSpPr>
          <p:nvPr/>
        </p:nvCxnSpPr>
        <p:spPr>
          <a:xfrm>
            <a:off x="33020" y="-5080"/>
            <a:ext cx="0" cy="824129"/>
          </a:xfrm>
          <a:prstGeom prst="line">
            <a:avLst/>
          </a:prstGeom>
          <a:ln w="762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F0C7BD86-F45A-48E6-8C0E-C7C550C906B4}"/>
              </a:ext>
            </a:extLst>
          </p:cNvPr>
          <p:cNvSpPr txBox="1"/>
          <p:nvPr/>
        </p:nvSpPr>
        <p:spPr>
          <a:xfrm>
            <a:off x="235130" y="988420"/>
            <a:ext cx="1311578" cy="307777"/>
          </a:xfrm>
          <a:prstGeom prst="rect">
            <a:avLst/>
          </a:prstGeom>
          <a:noFill/>
        </p:spPr>
        <p:txBody>
          <a:bodyPr wrap="none" rtlCol="0">
            <a:spAutoFit/>
          </a:bodyPr>
          <a:lstStyle/>
          <a:p>
            <a:r>
              <a:rPr kumimoji="1" lang="en-US" altLang="ja-JP" sz="1400" b="1" dirty="0">
                <a:solidFill>
                  <a:srgbClr val="0070C0"/>
                </a:solidFill>
                <a:latin typeface="Meiryo UI" panose="020B0604030504040204" pitchFamily="50" charset="-128"/>
                <a:ea typeface="Meiryo UI" panose="020B0604030504040204" pitchFamily="50" charset="-128"/>
              </a:rPr>
              <a:t>1. </a:t>
            </a:r>
            <a:r>
              <a:rPr kumimoji="1" lang="ja-JP" altLang="en-US" sz="1400" b="1" dirty="0">
                <a:solidFill>
                  <a:srgbClr val="0070C0"/>
                </a:solidFill>
                <a:latin typeface="Meiryo UI" panose="020B0604030504040204" pitchFamily="50" charset="-128"/>
                <a:ea typeface="Meiryo UI" panose="020B0604030504040204" pitchFamily="50" charset="-128"/>
              </a:rPr>
              <a:t>目的の設定</a:t>
            </a:r>
          </a:p>
        </p:txBody>
      </p:sp>
      <p:sp>
        <p:nvSpPr>
          <p:cNvPr id="37" name="テキスト ボックス 36">
            <a:extLst>
              <a:ext uri="{FF2B5EF4-FFF2-40B4-BE49-F238E27FC236}">
                <a16:creationId xmlns:a16="http://schemas.microsoft.com/office/drawing/2014/main" id="{BB524D64-A132-4CB9-AAA9-5A6268FA1328}"/>
              </a:ext>
            </a:extLst>
          </p:cNvPr>
          <p:cNvSpPr txBox="1"/>
          <p:nvPr/>
        </p:nvSpPr>
        <p:spPr>
          <a:xfrm>
            <a:off x="215537" y="1410339"/>
            <a:ext cx="6139542" cy="2137573"/>
          </a:xfrm>
          <a:prstGeom prst="rect">
            <a:avLst/>
          </a:prstGeom>
          <a:noFill/>
        </p:spPr>
        <p:txBody>
          <a:bodyPr wrap="square" rtlCol="0">
            <a:spAutoFit/>
          </a:bodyPr>
          <a:lstStyle/>
          <a:p>
            <a:pPr>
              <a:lnSpc>
                <a:spcPct val="150000"/>
              </a:lnSpc>
            </a:pPr>
            <a:r>
              <a:rPr lang="ja-JP" altLang="en-US" sz="1000" b="0" i="0" dirty="0">
                <a:solidFill>
                  <a:srgbClr val="333333"/>
                </a:solidFill>
                <a:effectLst/>
                <a:latin typeface="Meiryo UI" panose="020B0604030504040204" pitchFamily="50" charset="-128"/>
                <a:ea typeface="Meiryo UI" panose="020B0604030504040204" pitchFamily="50" charset="-128"/>
              </a:rPr>
              <a:t>企業が資金と人材を投じて事業を行う限り、一定の期間に決められた目標を達成することが求められます。コンテンツマーケティングという施策においても、明確な目標、目的の設定が欠かせません。目的は、</a:t>
            </a:r>
            <a:r>
              <a:rPr lang="ja-JP" altLang="en-US" sz="1000" b="0" i="0" dirty="0">
                <a:solidFill>
                  <a:srgbClr val="333333"/>
                </a:solidFill>
                <a:effectLst/>
                <a:highlight>
                  <a:srgbClr val="FFFF00"/>
                </a:highlight>
                <a:latin typeface="Meiryo UI" panose="020B0604030504040204" pitchFamily="50" charset="-128"/>
                <a:ea typeface="Meiryo UI" panose="020B0604030504040204" pitchFamily="50" charset="-128"/>
              </a:rPr>
              <a:t>企業名や自社製品・サービスの認知なのか、あるいは、問い合わせの件数を増やすことなのかによって、作成するべきコンテンツの内容は違ってきます</a:t>
            </a:r>
            <a:r>
              <a:rPr lang="ja-JP" altLang="en-US" sz="1000" b="0" i="0" dirty="0">
                <a:solidFill>
                  <a:srgbClr val="333333"/>
                </a:solidFill>
                <a:effectLst/>
                <a:latin typeface="Meiryo UI" panose="020B0604030504040204" pitchFamily="50" charset="-128"/>
                <a:ea typeface="Meiryo UI" panose="020B0604030504040204" pitchFamily="50" charset="-128"/>
              </a:rPr>
              <a:t>。</a:t>
            </a:r>
            <a:endParaRPr lang="en-US" altLang="ja-JP" sz="1000" b="0" i="0" dirty="0">
              <a:solidFill>
                <a:srgbClr val="333333"/>
              </a:solidFill>
              <a:effectLst/>
              <a:latin typeface="Meiryo UI" panose="020B0604030504040204" pitchFamily="50" charset="-128"/>
              <a:ea typeface="Meiryo UI" panose="020B0604030504040204" pitchFamily="50" charset="-128"/>
            </a:endParaRPr>
          </a:p>
          <a:p>
            <a:pPr>
              <a:lnSpc>
                <a:spcPct val="150000"/>
              </a:lnSpc>
            </a:pPr>
            <a:endParaRPr lang="en-US" altLang="ja-JP" sz="1000" dirty="0">
              <a:solidFill>
                <a:srgbClr val="333333"/>
              </a:solidFill>
              <a:latin typeface="Meiryo UI" panose="020B0604030504040204" pitchFamily="50" charset="-128"/>
              <a:ea typeface="Meiryo UI" panose="020B0604030504040204" pitchFamily="50" charset="-128"/>
            </a:endParaRPr>
          </a:p>
          <a:p>
            <a:pPr>
              <a:lnSpc>
                <a:spcPct val="150000"/>
              </a:lnSpc>
            </a:pPr>
            <a:r>
              <a:rPr lang="ja-JP" altLang="en-US" sz="1000" b="0" i="0" dirty="0">
                <a:solidFill>
                  <a:srgbClr val="333333"/>
                </a:solidFill>
                <a:effectLst/>
                <a:latin typeface="Meiryo UI" panose="020B0604030504040204" pitchFamily="50" charset="-128"/>
                <a:ea typeface="Meiryo UI" panose="020B0604030504040204" pitchFamily="50" charset="-128"/>
              </a:rPr>
              <a:t>ただ、思い出して頂きたいのは、コンテンツマーケティングの定義です。コンテンツマーケティングは、価値のあるコンテンツを作成・公開することで、自社の見込み客を引き付け、最終的には収益性の高い購買行動を促すことが最終ゴールなのです。従って、</a:t>
            </a:r>
            <a:r>
              <a:rPr lang="ja-JP" altLang="en-US" sz="1000" b="0" i="0" dirty="0">
                <a:solidFill>
                  <a:srgbClr val="333333"/>
                </a:solidFill>
                <a:effectLst/>
                <a:highlight>
                  <a:srgbClr val="FFFF00"/>
                </a:highlight>
                <a:latin typeface="Meiryo UI" panose="020B0604030504040204" pitchFamily="50" charset="-128"/>
                <a:ea typeface="Meiryo UI" panose="020B0604030504040204" pitchFamily="50" charset="-128"/>
              </a:rPr>
              <a:t>いくつかある目的は、見込み客を自社製品・サービスの購入へと導くためにある指標</a:t>
            </a:r>
            <a:r>
              <a:rPr lang="ja-JP" altLang="en-US" sz="1000" b="0" i="0" dirty="0">
                <a:solidFill>
                  <a:srgbClr val="333333"/>
                </a:solidFill>
                <a:effectLst/>
                <a:latin typeface="Meiryo UI" panose="020B0604030504040204" pitchFamily="50" charset="-128"/>
                <a:ea typeface="Meiryo UI" panose="020B0604030504040204" pitchFamily="50" charset="-128"/>
              </a:rPr>
              <a:t>と言えます。最終ゴールが</a:t>
            </a:r>
            <a:r>
              <a:rPr lang="en-US" altLang="ja-JP" sz="1000" b="0" i="0" dirty="0">
                <a:solidFill>
                  <a:srgbClr val="333333"/>
                </a:solidFill>
                <a:effectLst/>
                <a:latin typeface="Meiryo UI" panose="020B0604030504040204" pitchFamily="50" charset="-128"/>
                <a:ea typeface="Meiryo UI" panose="020B0604030504040204" pitchFamily="50" charset="-128"/>
              </a:rPr>
              <a:t>KGI</a:t>
            </a:r>
            <a:r>
              <a:rPr lang="ja-JP" altLang="en-US" sz="1000" b="0" i="0" dirty="0">
                <a:solidFill>
                  <a:srgbClr val="333333"/>
                </a:solidFill>
                <a:effectLst/>
                <a:latin typeface="Meiryo UI" panose="020B0604030504040204" pitchFamily="50" charset="-128"/>
                <a:ea typeface="Meiryo UI" panose="020B0604030504040204" pitchFamily="50" charset="-128"/>
              </a:rPr>
              <a:t>（</a:t>
            </a:r>
            <a:r>
              <a:rPr lang="en-US" altLang="ja-JP" sz="1000" b="0" i="0" dirty="0">
                <a:solidFill>
                  <a:srgbClr val="333333"/>
                </a:solidFill>
                <a:effectLst/>
                <a:latin typeface="Meiryo UI" panose="020B0604030504040204" pitchFamily="50" charset="-128"/>
                <a:ea typeface="Meiryo UI" panose="020B0604030504040204" pitchFamily="50" charset="-128"/>
              </a:rPr>
              <a:t>Key Goal indicator</a:t>
            </a:r>
            <a:r>
              <a:rPr lang="ja-JP" altLang="en-US" sz="1000" b="0" i="0" dirty="0">
                <a:solidFill>
                  <a:srgbClr val="333333"/>
                </a:solidFill>
                <a:effectLst/>
                <a:latin typeface="Meiryo UI" panose="020B0604030504040204" pitchFamily="50" charset="-128"/>
                <a:ea typeface="Meiryo UI" panose="020B0604030504040204" pitchFamily="50" charset="-128"/>
              </a:rPr>
              <a:t>＝重要目標達成指数）であるならば、各目的は</a:t>
            </a:r>
            <a:r>
              <a:rPr lang="en-US" altLang="ja-JP" sz="1000" b="0" i="0" dirty="0">
                <a:solidFill>
                  <a:srgbClr val="333333"/>
                </a:solidFill>
                <a:effectLst/>
                <a:latin typeface="Meiryo UI" panose="020B0604030504040204" pitchFamily="50" charset="-128"/>
                <a:ea typeface="Meiryo UI" panose="020B0604030504040204" pitchFamily="50" charset="-128"/>
              </a:rPr>
              <a:t>KPI</a:t>
            </a:r>
            <a:r>
              <a:rPr lang="ja-JP" altLang="en-US" sz="1000" b="0" i="0" dirty="0">
                <a:solidFill>
                  <a:srgbClr val="333333"/>
                </a:solidFill>
                <a:effectLst/>
                <a:latin typeface="Meiryo UI" panose="020B0604030504040204" pitchFamily="50" charset="-128"/>
                <a:ea typeface="Meiryo UI" panose="020B0604030504040204" pitchFamily="50" charset="-128"/>
              </a:rPr>
              <a:t>（</a:t>
            </a:r>
            <a:r>
              <a:rPr lang="en-US" altLang="ja-JP" sz="1000" b="0" i="0" dirty="0">
                <a:solidFill>
                  <a:srgbClr val="333333"/>
                </a:solidFill>
                <a:effectLst/>
                <a:latin typeface="Meiryo UI" panose="020B0604030504040204" pitchFamily="50" charset="-128"/>
                <a:ea typeface="Meiryo UI" panose="020B0604030504040204" pitchFamily="50" charset="-128"/>
              </a:rPr>
              <a:t>Key Performance indicator</a:t>
            </a:r>
            <a:r>
              <a:rPr lang="ja-JP" altLang="en-US" sz="1000" b="0" i="0" dirty="0">
                <a:solidFill>
                  <a:srgbClr val="333333"/>
                </a:solidFill>
                <a:effectLst/>
                <a:latin typeface="Meiryo UI" panose="020B0604030504040204" pitchFamily="50" charset="-128"/>
                <a:ea typeface="Meiryo UI" panose="020B0604030504040204" pitchFamily="50" charset="-128"/>
              </a:rPr>
              <a:t>＝重要業績評価指数）ということになります。</a:t>
            </a:r>
            <a:endParaRPr kumimoji="1" lang="ja-JP" altLang="en-US" sz="1000" dirty="0">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1C0C3FB4-12E5-4FB1-B289-5AAF2E52FD3D}"/>
              </a:ext>
            </a:extLst>
          </p:cNvPr>
          <p:cNvSpPr/>
          <p:nvPr/>
        </p:nvSpPr>
        <p:spPr>
          <a:xfrm>
            <a:off x="2540727" y="3663859"/>
            <a:ext cx="1802674" cy="470263"/>
          </a:xfrm>
          <a:prstGeom prst="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Meiryo UI" panose="020B0604030504040204" pitchFamily="50" charset="-128"/>
                <a:ea typeface="Meiryo UI" panose="020B0604030504040204" pitchFamily="50" charset="-128"/>
              </a:rPr>
              <a:t>KGI</a:t>
            </a:r>
            <a:r>
              <a:rPr kumimoji="1" lang="ja-JP" altLang="en-US" sz="1200" dirty="0">
                <a:solidFill>
                  <a:schemeClr val="tx1"/>
                </a:solidFill>
                <a:latin typeface="Meiryo UI" panose="020B0604030504040204" pitchFamily="50" charset="-128"/>
                <a:ea typeface="Meiryo UI" panose="020B0604030504040204" pitchFamily="50" charset="-128"/>
              </a:rPr>
              <a:t>：売上向上</a:t>
            </a:r>
          </a:p>
        </p:txBody>
      </p:sp>
      <p:sp>
        <p:nvSpPr>
          <p:cNvPr id="41" name="正方形/長方形 40">
            <a:extLst>
              <a:ext uri="{FF2B5EF4-FFF2-40B4-BE49-F238E27FC236}">
                <a16:creationId xmlns:a16="http://schemas.microsoft.com/office/drawing/2014/main" id="{2D18F813-B665-48CF-8601-568242967E1D}"/>
              </a:ext>
            </a:extLst>
          </p:cNvPr>
          <p:cNvSpPr/>
          <p:nvPr/>
        </p:nvSpPr>
        <p:spPr>
          <a:xfrm>
            <a:off x="666207" y="4539616"/>
            <a:ext cx="1802674" cy="842282"/>
          </a:xfrm>
          <a:prstGeom prst="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Meiryo UI" panose="020B0604030504040204" pitchFamily="50" charset="-128"/>
                <a:ea typeface="Meiryo UI" panose="020B0604030504040204" pitchFamily="50" charset="-128"/>
              </a:rPr>
              <a:t>KPI</a:t>
            </a:r>
          </a:p>
          <a:p>
            <a:pPr algn="ctr"/>
            <a:r>
              <a:rPr kumimoji="1" lang="ja-JP" altLang="en-US" sz="1200" dirty="0">
                <a:solidFill>
                  <a:schemeClr val="tx1"/>
                </a:solidFill>
                <a:latin typeface="Meiryo UI" panose="020B0604030504040204" pitchFamily="50" charset="-128"/>
                <a:ea typeface="Meiryo UI" panose="020B0604030504040204" pitchFamily="50" charset="-128"/>
              </a:rPr>
              <a:t>認知度向上</a:t>
            </a:r>
          </a:p>
        </p:txBody>
      </p:sp>
      <p:sp>
        <p:nvSpPr>
          <p:cNvPr id="42" name="正方形/長方形 41">
            <a:extLst>
              <a:ext uri="{FF2B5EF4-FFF2-40B4-BE49-F238E27FC236}">
                <a16:creationId xmlns:a16="http://schemas.microsoft.com/office/drawing/2014/main" id="{57493BA9-27AE-40DA-AB66-71CF9B8A42D1}"/>
              </a:ext>
            </a:extLst>
          </p:cNvPr>
          <p:cNvSpPr/>
          <p:nvPr/>
        </p:nvSpPr>
        <p:spPr>
          <a:xfrm>
            <a:off x="2540727" y="4539615"/>
            <a:ext cx="1802674" cy="842282"/>
          </a:xfrm>
          <a:prstGeom prst="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Meiryo UI" panose="020B0604030504040204" pitchFamily="50" charset="-128"/>
                <a:ea typeface="Meiryo UI" panose="020B0604030504040204" pitchFamily="50" charset="-128"/>
              </a:rPr>
              <a:t>KPI</a:t>
            </a:r>
          </a:p>
          <a:p>
            <a:pPr algn="ctr"/>
            <a:r>
              <a:rPr kumimoji="1" lang="ja-JP" altLang="en-US" sz="1200" dirty="0">
                <a:solidFill>
                  <a:schemeClr val="tx1"/>
                </a:solidFill>
                <a:latin typeface="Meiryo UI" panose="020B0604030504040204" pitchFamily="50" charset="-128"/>
                <a:ea typeface="Meiryo UI" panose="020B0604030504040204" pitchFamily="50" charset="-128"/>
              </a:rPr>
              <a:t>顧客ロイヤリティ向上</a:t>
            </a:r>
          </a:p>
        </p:txBody>
      </p:sp>
      <p:sp>
        <p:nvSpPr>
          <p:cNvPr id="43" name="正方形/長方形 42">
            <a:extLst>
              <a:ext uri="{FF2B5EF4-FFF2-40B4-BE49-F238E27FC236}">
                <a16:creationId xmlns:a16="http://schemas.microsoft.com/office/drawing/2014/main" id="{0297A0F8-0921-4B72-9B6D-EA0D7EB5C32A}"/>
              </a:ext>
            </a:extLst>
          </p:cNvPr>
          <p:cNvSpPr/>
          <p:nvPr/>
        </p:nvSpPr>
        <p:spPr>
          <a:xfrm>
            <a:off x="4415247" y="4539614"/>
            <a:ext cx="1802674" cy="842282"/>
          </a:xfrm>
          <a:prstGeom prst="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Meiryo UI" panose="020B0604030504040204" pitchFamily="50" charset="-128"/>
                <a:ea typeface="Meiryo UI" panose="020B0604030504040204" pitchFamily="50" charset="-128"/>
              </a:rPr>
              <a:t>KPI</a:t>
            </a:r>
          </a:p>
          <a:p>
            <a:pPr algn="ctr"/>
            <a:r>
              <a:rPr kumimoji="1" lang="ja-JP" altLang="en-US" sz="1200" dirty="0">
                <a:solidFill>
                  <a:schemeClr val="tx1"/>
                </a:solidFill>
                <a:latin typeface="Meiryo UI" panose="020B0604030504040204" pitchFamily="50" charset="-128"/>
                <a:ea typeface="Meiryo UI" panose="020B0604030504040204" pitchFamily="50" charset="-128"/>
              </a:rPr>
              <a:t>問い合わせ件数向上</a:t>
            </a:r>
          </a:p>
        </p:txBody>
      </p:sp>
      <p:cxnSp>
        <p:nvCxnSpPr>
          <p:cNvPr id="48" name="直線コネクタ 47">
            <a:extLst>
              <a:ext uri="{FF2B5EF4-FFF2-40B4-BE49-F238E27FC236}">
                <a16:creationId xmlns:a16="http://schemas.microsoft.com/office/drawing/2014/main" id="{147338DC-4D40-4B98-BCF1-A7F540419251}"/>
              </a:ext>
            </a:extLst>
          </p:cNvPr>
          <p:cNvCxnSpPr>
            <a:cxnSpLocks/>
          </p:cNvCxnSpPr>
          <p:nvPr/>
        </p:nvCxnSpPr>
        <p:spPr>
          <a:xfrm flipH="1">
            <a:off x="1546708" y="4336868"/>
            <a:ext cx="3796001"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B1683CD8-A522-4D03-A3D3-B32A6572EA23}"/>
              </a:ext>
            </a:extLst>
          </p:cNvPr>
          <p:cNvCxnSpPr>
            <a:cxnSpLocks/>
          </p:cNvCxnSpPr>
          <p:nvPr/>
        </p:nvCxnSpPr>
        <p:spPr>
          <a:xfrm>
            <a:off x="1559924" y="4336868"/>
            <a:ext cx="0" cy="202748"/>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673A6F05-8713-48AC-A58A-7CF53931F800}"/>
              </a:ext>
            </a:extLst>
          </p:cNvPr>
          <p:cNvCxnSpPr>
            <a:cxnSpLocks/>
          </p:cNvCxnSpPr>
          <p:nvPr/>
        </p:nvCxnSpPr>
        <p:spPr>
          <a:xfrm>
            <a:off x="5327469" y="4336866"/>
            <a:ext cx="0" cy="202748"/>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59" name="テキスト ボックス 58">
            <a:extLst>
              <a:ext uri="{FF2B5EF4-FFF2-40B4-BE49-F238E27FC236}">
                <a16:creationId xmlns:a16="http://schemas.microsoft.com/office/drawing/2014/main" id="{D2089EF5-5EB0-471B-A941-3A2136A407A1}"/>
              </a:ext>
            </a:extLst>
          </p:cNvPr>
          <p:cNvSpPr txBox="1"/>
          <p:nvPr/>
        </p:nvSpPr>
        <p:spPr>
          <a:xfrm>
            <a:off x="254723" y="5648770"/>
            <a:ext cx="1532792" cy="307777"/>
          </a:xfrm>
          <a:prstGeom prst="rect">
            <a:avLst/>
          </a:prstGeom>
          <a:noFill/>
        </p:spPr>
        <p:txBody>
          <a:bodyPr wrap="none" rtlCol="0">
            <a:spAutoFit/>
          </a:bodyPr>
          <a:lstStyle/>
          <a:p>
            <a:r>
              <a:rPr kumimoji="1" lang="en-US" altLang="ja-JP" sz="1400" b="1" dirty="0">
                <a:solidFill>
                  <a:srgbClr val="0070C0"/>
                </a:solidFill>
                <a:latin typeface="Meiryo UI" panose="020B0604030504040204" pitchFamily="50" charset="-128"/>
                <a:ea typeface="Meiryo UI" panose="020B0604030504040204" pitchFamily="50" charset="-128"/>
              </a:rPr>
              <a:t>2. </a:t>
            </a:r>
            <a:r>
              <a:rPr kumimoji="1" lang="ja-JP" altLang="en-US" sz="1400" b="1" dirty="0">
                <a:solidFill>
                  <a:srgbClr val="0070C0"/>
                </a:solidFill>
                <a:latin typeface="Meiryo UI" panose="020B0604030504040204" pitchFamily="50" charset="-128"/>
                <a:ea typeface="Meiryo UI" panose="020B0604030504040204" pitchFamily="50" charset="-128"/>
              </a:rPr>
              <a:t>ペルソナの設計</a:t>
            </a:r>
          </a:p>
        </p:txBody>
      </p:sp>
      <p:sp>
        <p:nvSpPr>
          <p:cNvPr id="60" name="テキスト ボックス 59">
            <a:extLst>
              <a:ext uri="{FF2B5EF4-FFF2-40B4-BE49-F238E27FC236}">
                <a16:creationId xmlns:a16="http://schemas.microsoft.com/office/drawing/2014/main" id="{7D15068E-0DCC-4AC2-A2F1-75CF0B11B4BB}"/>
              </a:ext>
            </a:extLst>
          </p:cNvPr>
          <p:cNvSpPr txBox="1"/>
          <p:nvPr/>
        </p:nvSpPr>
        <p:spPr>
          <a:xfrm>
            <a:off x="235130" y="6070689"/>
            <a:ext cx="6139542" cy="983411"/>
          </a:xfrm>
          <a:prstGeom prst="rect">
            <a:avLst/>
          </a:prstGeom>
          <a:noFill/>
        </p:spPr>
        <p:txBody>
          <a:bodyPr wrap="square" rtlCol="0">
            <a:spAutoFit/>
          </a:bodyPr>
          <a:lstStyle/>
          <a:p>
            <a:pPr>
              <a:lnSpc>
                <a:spcPct val="150000"/>
              </a:lnSpc>
            </a:pPr>
            <a:r>
              <a:rPr lang="ja-JP" altLang="en-US" sz="1000" b="0" i="0" dirty="0">
                <a:solidFill>
                  <a:srgbClr val="333333"/>
                </a:solidFill>
                <a:effectLst/>
                <a:latin typeface="Meiryo UI" panose="020B0604030504040204" pitchFamily="50" charset="-128"/>
                <a:ea typeface="Meiryo UI" panose="020B0604030504040204" pitchFamily="50" charset="-128"/>
              </a:rPr>
              <a:t>企業がある商品を開発する際には、ターゲットとする消費者の人物像を設定します。これを、「ペルソナ」と呼びます。ペルソナの設定は、コンテンツマーケティングにおいても、大きな意味を持っています。性別や年齢、職業、趣味、家族構成、使っているデジタルデバイスの種類など、人物像を細かく肉付けすることにより、</a:t>
            </a:r>
            <a:r>
              <a:rPr lang="ja-JP" altLang="en-US" sz="1000" b="0" i="0" dirty="0">
                <a:solidFill>
                  <a:srgbClr val="333333"/>
                </a:solidFill>
                <a:effectLst/>
                <a:highlight>
                  <a:srgbClr val="FFFF00"/>
                </a:highlight>
                <a:latin typeface="Meiryo UI" panose="020B0604030504040204" pitchFamily="50" charset="-128"/>
                <a:ea typeface="Meiryo UI" panose="020B0604030504040204" pitchFamily="50" charset="-128"/>
              </a:rPr>
              <a:t>ターゲットとする読者が関心を持つコンテンツを作成する指針になります</a:t>
            </a:r>
            <a:r>
              <a:rPr lang="ja-JP" altLang="en-US" sz="1000" b="0" i="0" dirty="0">
                <a:solidFill>
                  <a:srgbClr val="333333"/>
                </a:solidFill>
                <a:effectLst/>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pic>
        <p:nvPicPr>
          <p:cNvPr id="20" name="図 19">
            <a:extLst>
              <a:ext uri="{FF2B5EF4-FFF2-40B4-BE49-F238E27FC236}">
                <a16:creationId xmlns:a16="http://schemas.microsoft.com/office/drawing/2014/main" id="{DD623C58-CB0B-42B2-847C-1407652D1D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207" y="7285260"/>
            <a:ext cx="829659" cy="1115471"/>
          </a:xfrm>
          <a:prstGeom prst="rect">
            <a:avLst/>
          </a:prstGeom>
        </p:spPr>
      </p:pic>
      <p:sp>
        <p:nvSpPr>
          <p:cNvPr id="81" name="四角形: 角を丸くする 80">
            <a:extLst>
              <a:ext uri="{FF2B5EF4-FFF2-40B4-BE49-F238E27FC236}">
                <a16:creationId xmlns:a16="http://schemas.microsoft.com/office/drawing/2014/main" id="{2BC864BF-B061-471F-A6C4-D306744F5885}"/>
              </a:ext>
            </a:extLst>
          </p:cNvPr>
          <p:cNvSpPr/>
          <p:nvPr/>
        </p:nvSpPr>
        <p:spPr>
          <a:xfrm>
            <a:off x="1881421" y="7281896"/>
            <a:ext cx="4336500" cy="1078746"/>
          </a:xfrm>
          <a:prstGeom prst="round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1000" dirty="0">
                <a:solidFill>
                  <a:schemeClr val="tx1"/>
                </a:solidFill>
                <a:latin typeface="Meiryo UI" panose="020B0604030504040204" pitchFamily="50" charset="-128"/>
                <a:ea typeface="Meiryo UI" panose="020B0604030504040204" pitchFamily="50" charset="-128"/>
              </a:rPr>
              <a:t>高橋由衣／女性／</a:t>
            </a:r>
            <a:r>
              <a:rPr kumimoji="1" lang="en-US" altLang="ja-JP" sz="1000" dirty="0">
                <a:solidFill>
                  <a:schemeClr val="tx1"/>
                </a:solidFill>
                <a:latin typeface="Meiryo UI" panose="020B0604030504040204" pitchFamily="50" charset="-128"/>
                <a:ea typeface="Meiryo UI" panose="020B0604030504040204" pitchFamily="50" charset="-128"/>
              </a:rPr>
              <a:t>29</a:t>
            </a:r>
            <a:r>
              <a:rPr kumimoji="1" lang="ja-JP" altLang="en-US" sz="1000" dirty="0">
                <a:solidFill>
                  <a:schemeClr val="tx1"/>
                </a:solidFill>
                <a:latin typeface="Meiryo UI" panose="020B0604030504040204" pitchFamily="50" charset="-128"/>
                <a:ea typeface="Meiryo UI" panose="020B0604030504040204" pitchFamily="50" charset="-128"/>
              </a:rPr>
              <a:t>歳／マーケティング部チームリーダー／年収</a:t>
            </a:r>
            <a:r>
              <a:rPr kumimoji="1" lang="en-US" altLang="ja-JP" sz="1000" dirty="0">
                <a:solidFill>
                  <a:schemeClr val="tx1"/>
                </a:solidFill>
                <a:latin typeface="Meiryo UI" panose="020B0604030504040204" pitchFamily="50" charset="-128"/>
                <a:ea typeface="Meiryo UI" panose="020B0604030504040204" pitchFamily="50" charset="-128"/>
              </a:rPr>
              <a:t>400</a:t>
            </a:r>
            <a:r>
              <a:rPr kumimoji="1" lang="ja-JP" altLang="en-US" sz="1000" dirty="0">
                <a:solidFill>
                  <a:schemeClr val="tx1"/>
                </a:solidFill>
                <a:latin typeface="Meiryo UI" panose="020B0604030504040204" pitchFamily="50" charset="-128"/>
                <a:ea typeface="Meiryo UI" panose="020B0604030504040204" pitchFamily="50" charset="-128"/>
              </a:rPr>
              <a:t>万円</a:t>
            </a:r>
            <a:endParaRPr kumimoji="1" lang="en-US" altLang="ja-JP" sz="1000" dirty="0">
              <a:solidFill>
                <a:schemeClr val="tx1"/>
              </a:solidFill>
              <a:latin typeface="Meiryo UI" panose="020B0604030504040204" pitchFamily="50" charset="-128"/>
              <a:ea typeface="Meiryo UI" panose="020B0604030504040204" pitchFamily="50" charset="-128"/>
            </a:endParaRPr>
          </a:p>
          <a:p>
            <a:pPr>
              <a:lnSpc>
                <a:spcPct val="150000"/>
              </a:lnSpc>
            </a:pPr>
            <a:r>
              <a:rPr kumimoji="1" lang="ja-JP" altLang="en-US" sz="1000" dirty="0">
                <a:solidFill>
                  <a:schemeClr val="tx1"/>
                </a:solidFill>
                <a:latin typeface="Meiryo UI" panose="020B0604030504040204" pitchFamily="50" charset="-128"/>
                <a:ea typeface="Meiryo UI" panose="020B0604030504040204" pitchFamily="50" charset="-128"/>
              </a:rPr>
              <a:t>居住地：杉並区　　　家族構成：一人暮らし／父、母、兄</a:t>
            </a:r>
            <a:endParaRPr kumimoji="1" lang="en-US" altLang="ja-JP" sz="1000" dirty="0">
              <a:solidFill>
                <a:schemeClr val="tx1"/>
              </a:solidFill>
              <a:latin typeface="Meiryo UI" panose="020B0604030504040204" pitchFamily="50" charset="-128"/>
              <a:ea typeface="Meiryo UI" panose="020B0604030504040204" pitchFamily="50" charset="-128"/>
            </a:endParaRPr>
          </a:p>
          <a:p>
            <a:pPr>
              <a:lnSpc>
                <a:spcPct val="150000"/>
              </a:lnSpc>
            </a:pPr>
            <a:r>
              <a:rPr kumimoji="1" lang="ja-JP" altLang="en-US" sz="1000" dirty="0">
                <a:solidFill>
                  <a:schemeClr val="tx1"/>
                </a:solidFill>
                <a:latin typeface="Meiryo UI" panose="020B0604030504040204" pitchFamily="50" charset="-128"/>
                <a:ea typeface="Meiryo UI" panose="020B0604030504040204" pitchFamily="50" charset="-128"/>
              </a:rPr>
              <a:t>趣味：カフェ巡り、</a:t>
            </a:r>
            <a:r>
              <a:rPr kumimoji="1" lang="en-US" altLang="ja-JP" sz="1000" dirty="0">
                <a:solidFill>
                  <a:schemeClr val="tx1"/>
                </a:solidFill>
                <a:latin typeface="Meiryo UI" panose="020B0604030504040204" pitchFamily="50" charset="-128"/>
                <a:ea typeface="Meiryo UI" panose="020B0604030504040204" pitchFamily="50" charset="-128"/>
              </a:rPr>
              <a:t>Instagram</a:t>
            </a:r>
            <a:r>
              <a:rPr kumimoji="1" lang="ja-JP" altLang="en-US" sz="1000" dirty="0">
                <a:solidFill>
                  <a:schemeClr val="tx1"/>
                </a:solidFill>
                <a:latin typeface="Meiryo UI" panose="020B0604030504040204" pitchFamily="50" charset="-128"/>
                <a:ea typeface="Meiryo UI" panose="020B0604030504040204" pitchFamily="50" charset="-128"/>
              </a:rPr>
              <a:t>投稿、料理、出社前のジョギング</a:t>
            </a:r>
          </a:p>
        </p:txBody>
      </p:sp>
      <p:sp>
        <p:nvSpPr>
          <p:cNvPr id="87" name="正方形/長方形 86">
            <a:extLst>
              <a:ext uri="{FF2B5EF4-FFF2-40B4-BE49-F238E27FC236}">
                <a16:creationId xmlns:a16="http://schemas.microsoft.com/office/drawing/2014/main" id="{3646DCB1-BE18-4EBA-A1F2-0501EB651374}"/>
              </a:ext>
            </a:extLst>
          </p:cNvPr>
          <p:cNvSpPr/>
          <p:nvPr/>
        </p:nvSpPr>
        <p:spPr>
          <a:xfrm>
            <a:off x="5205552" y="7078174"/>
            <a:ext cx="1012370" cy="36531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bg1"/>
                </a:solidFill>
                <a:latin typeface="Meiryo UI" panose="020B0604030504040204" pitchFamily="50" charset="-128"/>
                <a:ea typeface="Meiryo UI" panose="020B0604030504040204" pitchFamily="50" charset="-128"/>
              </a:rPr>
              <a:t>ペルソナ例</a:t>
            </a:r>
          </a:p>
        </p:txBody>
      </p:sp>
    </p:spTree>
    <p:extLst>
      <p:ext uri="{BB962C8B-B14F-4D97-AF65-F5344CB8AC3E}">
        <p14:creationId xmlns:p14="http://schemas.microsoft.com/office/powerpoint/2010/main" val="2856054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四角形: 角を丸くする 31">
            <a:extLst>
              <a:ext uri="{FF2B5EF4-FFF2-40B4-BE49-F238E27FC236}">
                <a16:creationId xmlns:a16="http://schemas.microsoft.com/office/drawing/2014/main" id="{FB1DB1E8-44DC-4C8D-9377-18C98065858F}"/>
              </a:ext>
            </a:extLst>
          </p:cNvPr>
          <p:cNvSpPr/>
          <p:nvPr/>
        </p:nvSpPr>
        <p:spPr>
          <a:xfrm>
            <a:off x="3526971" y="3258813"/>
            <a:ext cx="2935509" cy="1337413"/>
          </a:xfrm>
          <a:prstGeom prst="roundRect">
            <a:avLst>
              <a:gd name="adj" fmla="val 1135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四角形: 角を丸くする 30">
            <a:extLst>
              <a:ext uri="{FF2B5EF4-FFF2-40B4-BE49-F238E27FC236}">
                <a16:creationId xmlns:a16="http://schemas.microsoft.com/office/drawing/2014/main" id="{E22C06FF-B62B-4F9D-B683-E82828614112}"/>
              </a:ext>
            </a:extLst>
          </p:cNvPr>
          <p:cNvSpPr/>
          <p:nvPr/>
        </p:nvSpPr>
        <p:spPr>
          <a:xfrm>
            <a:off x="393597" y="3258813"/>
            <a:ext cx="2935509" cy="1337413"/>
          </a:xfrm>
          <a:prstGeom prst="roundRect">
            <a:avLst>
              <a:gd name="adj" fmla="val 1135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B7CACB0B-D6F5-484D-B69C-941A9E3A1AC1}"/>
              </a:ext>
            </a:extLst>
          </p:cNvPr>
          <p:cNvSpPr/>
          <p:nvPr/>
        </p:nvSpPr>
        <p:spPr>
          <a:xfrm>
            <a:off x="0" y="0"/>
            <a:ext cx="6858000" cy="8241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70C0"/>
              </a:solidFill>
            </a:endParaRPr>
          </a:p>
        </p:txBody>
      </p:sp>
      <p:sp>
        <p:nvSpPr>
          <p:cNvPr id="4" name="テキスト ボックス 3">
            <a:extLst>
              <a:ext uri="{FF2B5EF4-FFF2-40B4-BE49-F238E27FC236}">
                <a16:creationId xmlns:a16="http://schemas.microsoft.com/office/drawing/2014/main" id="{C56ECF24-08C0-4C32-873B-16B6D6F00047}"/>
              </a:ext>
            </a:extLst>
          </p:cNvPr>
          <p:cNvSpPr txBox="1"/>
          <p:nvPr/>
        </p:nvSpPr>
        <p:spPr>
          <a:xfrm>
            <a:off x="222414" y="207065"/>
            <a:ext cx="3435556" cy="369332"/>
          </a:xfrm>
          <a:prstGeom prst="rect">
            <a:avLst/>
          </a:prstGeom>
          <a:noFill/>
        </p:spPr>
        <p:txBody>
          <a:bodyPr wrap="none" rtlCol="0">
            <a:spAutoFit/>
          </a:bodyPr>
          <a:lstStyle/>
          <a:p>
            <a:r>
              <a:rPr kumimoji="1" lang="ja-JP" altLang="en-US" b="1" dirty="0">
                <a:solidFill>
                  <a:schemeClr val="bg1"/>
                </a:solidFill>
                <a:latin typeface="Meiryo UI" panose="020B0604030504040204" pitchFamily="50" charset="-128"/>
                <a:ea typeface="Meiryo UI" panose="020B0604030504040204" pitchFamily="50" charset="-128"/>
              </a:rPr>
              <a:t>コンテンツマーケティングの手順　②</a:t>
            </a:r>
          </a:p>
        </p:txBody>
      </p:sp>
      <p:sp>
        <p:nvSpPr>
          <p:cNvPr id="15" name="スライド番号プレースホルダー 14">
            <a:extLst>
              <a:ext uri="{FF2B5EF4-FFF2-40B4-BE49-F238E27FC236}">
                <a16:creationId xmlns:a16="http://schemas.microsoft.com/office/drawing/2014/main" id="{F76BA463-2CA5-407C-9F62-64389B658E8A}"/>
              </a:ext>
            </a:extLst>
          </p:cNvPr>
          <p:cNvSpPr>
            <a:spLocks noGrp="1"/>
          </p:cNvSpPr>
          <p:nvPr>
            <p:ph type="sldNum" sz="quarter" idx="12"/>
          </p:nvPr>
        </p:nvSpPr>
        <p:spPr/>
        <p:txBody>
          <a:bodyPr/>
          <a:lstStyle/>
          <a:p>
            <a:fld id="{63B03603-CE1D-4918-BE90-D188EC52250C}" type="slidenum">
              <a:rPr kumimoji="1" lang="ja-JP" altLang="en-US" smtClean="0"/>
              <a:t>8</a:t>
            </a:fld>
            <a:endParaRPr kumimoji="1" lang="ja-JP" altLang="en-US"/>
          </a:p>
        </p:txBody>
      </p:sp>
      <p:cxnSp>
        <p:nvCxnSpPr>
          <p:cNvPr id="18" name="直線コネクタ 17">
            <a:extLst>
              <a:ext uri="{FF2B5EF4-FFF2-40B4-BE49-F238E27FC236}">
                <a16:creationId xmlns:a16="http://schemas.microsoft.com/office/drawing/2014/main" id="{FDB14013-DDDE-4671-96AB-9CB99FEB3285}"/>
              </a:ext>
            </a:extLst>
          </p:cNvPr>
          <p:cNvCxnSpPr>
            <a:cxnSpLocks/>
          </p:cNvCxnSpPr>
          <p:nvPr/>
        </p:nvCxnSpPr>
        <p:spPr>
          <a:xfrm>
            <a:off x="33020" y="-5080"/>
            <a:ext cx="0" cy="824129"/>
          </a:xfrm>
          <a:prstGeom prst="line">
            <a:avLst/>
          </a:prstGeom>
          <a:ln w="762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F0C7BD86-F45A-48E6-8C0E-C7C550C906B4}"/>
              </a:ext>
            </a:extLst>
          </p:cNvPr>
          <p:cNvSpPr txBox="1"/>
          <p:nvPr/>
        </p:nvSpPr>
        <p:spPr>
          <a:xfrm>
            <a:off x="235130" y="988420"/>
            <a:ext cx="1311578" cy="307777"/>
          </a:xfrm>
          <a:prstGeom prst="rect">
            <a:avLst/>
          </a:prstGeom>
          <a:noFill/>
        </p:spPr>
        <p:txBody>
          <a:bodyPr wrap="none" rtlCol="0">
            <a:spAutoFit/>
          </a:bodyPr>
          <a:lstStyle/>
          <a:p>
            <a:r>
              <a:rPr kumimoji="1" lang="en-US" altLang="ja-JP" sz="1400" b="1" dirty="0">
                <a:solidFill>
                  <a:srgbClr val="0070C0"/>
                </a:solidFill>
                <a:latin typeface="Meiryo UI" panose="020B0604030504040204" pitchFamily="50" charset="-128"/>
                <a:ea typeface="Meiryo UI" panose="020B0604030504040204" pitchFamily="50" charset="-128"/>
              </a:rPr>
              <a:t>3. </a:t>
            </a:r>
            <a:r>
              <a:rPr kumimoji="1" lang="ja-JP" altLang="en-US" sz="1400" b="1" dirty="0">
                <a:solidFill>
                  <a:srgbClr val="0070C0"/>
                </a:solidFill>
                <a:latin typeface="Meiryo UI" panose="020B0604030504040204" pitchFamily="50" charset="-128"/>
                <a:ea typeface="Meiryo UI" panose="020B0604030504040204" pitchFamily="50" charset="-128"/>
              </a:rPr>
              <a:t>現状の分析</a:t>
            </a:r>
          </a:p>
        </p:txBody>
      </p:sp>
      <p:sp>
        <p:nvSpPr>
          <p:cNvPr id="37" name="テキスト ボックス 36">
            <a:extLst>
              <a:ext uri="{FF2B5EF4-FFF2-40B4-BE49-F238E27FC236}">
                <a16:creationId xmlns:a16="http://schemas.microsoft.com/office/drawing/2014/main" id="{BB524D64-A132-4CB9-AAA9-5A6268FA1328}"/>
              </a:ext>
            </a:extLst>
          </p:cNvPr>
          <p:cNvSpPr txBox="1"/>
          <p:nvPr/>
        </p:nvSpPr>
        <p:spPr>
          <a:xfrm>
            <a:off x="215537" y="1410339"/>
            <a:ext cx="6139542" cy="1445076"/>
          </a:xfrm>
          <a:prstGeom prst="rect">
            <a:avLst/>
          </a:prstGeom>
          <a:noFill/>
        </p:spPr>
        <p:txBody>
          <a:bodyPr wrap="square" rtlCol="0">
            <a:spAutoFit/>
          </a:bodyPr>
          <a:lstStyle/>
          <a:p>
            <a:pPr>
              <a:lnSpc>
                <a:spcPct val="150000"/>
              </a:lnSpc>
            </a:pPr>
            <a:r>
              <a:rPr lang="ja-JP" altLang="en-US" sz="1000" b="0" i="0" dirty="0">
                <a:solidFill>
                  <a:srgbClr val="333333"/>
                </a:solidFill>
                <a:effectLst/>
                <a:latin typeface="Meiryo UI" panose="020B0604030504040204" pitchFamily="50" charset="-128"/>
                <a:ea typeface="Meiryo UI" panose="020B0604030504040204" pitchFamily="50" charset="-128"/>
              </a:rPr>
              <a:t>目的、ペルソナの設定が済んだら、次に現状の分析を行います。</a:t>
            </a:r>
            <a:r>
              <a:rPr lang="ja-JP" altLang="en-US" sz="1000" b="0" i="0" dirty="0">
                <a:solidFill>
                  <a:srgbClr val="333333"/>
                </a:solidFill>
                <a:effectLst/>
                <a:highlight>
                  <a:srgbClr val="FFFF00"/>
                </a:highlight>
                <a:latin typeface="Meiryo UI" panose="020B0604030504040204" pitchFamily="50" charset="-128"/>
                <a:ea typeface="Meiryo UI" panose="020B0604030504040204" pitchFamily="50" charset="-128"/>
              </a:rPr>
              <a:t>達成するべき目標に対して、現状で何が実行できていて、何が実現できていないのかを洗い出します</a:t>
            </a:r>
            <a:r>
              <a:rPr lang="ja-JP" altLang="en-US" sz="1000" b="0" i="0" dirty="0">
                <a:solidFill>
                  <a:srgbClr val="333333"/>
                </a:solidFill>
                <a:effectLst/>
                <a:latin typeface="Meiryo UI" panose="020B0604030504040204" pitchFamily="50" charset="-128"/>
                <a:ea typeface="Meiryo UI" panose="020B0604030504040204" pitchFamily="50" charset="-128"/>
              </a:rPr>
              <a:t>。</a:t>
            </a:r>
            <a:endParaRPr lang="en-US" altLang="ja-JP" sz="1000" b="0" i="0" dirty="0">
              <a:solidFill>
                <a:srgbClr val="333333"/>
              </a:solidFill>
              <a:effectLst/>
              <a:latin typeface="Meiryo UI" panose="020B0604030504040204" pitchFamily="50" charset="-128"/>
              <a:ea typeface="Meiryo UI" panose="020B0604030504040204" pitchFamily="50" charset="-128"/>
            </a:endParaRPr>
          </a:p>
          <a:p>
            <a:pPr>
              <a:lnSpc>
                <a:spcPct val="150000"/>
              </a:lnSpc>
            </a:pPr>
            <a:endParaRPr lang="ja-JP" altLang="en-US" sz="1000" b="0" i="0" dirty="0">
              <a:solidFill>
                <a:srgbClr val="333333"/>
              </a:solidFill>
              <a:effectLst/>
              <a:latin typeface="Meiryo UI" panose="020B0604030504040204" pitchFamily="50" charset="-128"/>
              <a:ea typeface="Meiryo UI" panose="020B0604030504040204" pitchFamily="50" charset="-128"/>
            </a:endParaRPr>
          </a:p>
          <a:p>
            <a:pPr>
              <a:lnSpc>
                <a:spcPct val="150000"/>
              </a:lnSpc>
            </a:pPr>
            <a:r>
              <a:rPr lang="ja-JP" altLang="en-US" sz="1000" b="0" i="0" dirty="0">
                <a:solidFill>
                  <a:srgbClr val="333333"/>
                </a:solidFill>
                <a:effectLst/>
                <a:latin typeface="Meiryo UI" panose="020B0604030504040204" pitchFamily="50" charset="-128"/>
                <a:ea typeface="Meiryo UI" panose="020B0604030504040204" pitchFamily="50" charset="-128"/>
              </a:rPr>
              <a:t>自社が置かれている業界や市場、競合社の動向を調べ、外部環境の分析に努めます。また、自社の顧客に対してインタビューやアンケート、営業部門へのヒアリングなどを実施し、内部環境の分析も行いましょう。両者を把握することにより、コンテンツマーケティングにおける情報発信のテーマが明らかになるでしょう。</a:t>
            </a:r>
            <a:endParaRPr kumimoji="1" lang="ja-JP" altLang="en-US" sz="1000" dirty="0">
              <a:latin typeface="Meiryo UI" panose="020B0604030504040204" pitchFamily="50" charset="-128"/>
              <a:ea typeface="Meiryo UI" panose="020B0604030504040204" pitchFamily="50" charset="-128"/>
            </a:endParaRPr>
          </a:p>
        </p:txBody>
      </p:sp>
      <p:sp>
        <p:nvSpPr>
          <p:cNvPr id="59" name="テキスト ボックス 58">
            <a:extLst>
              <a:ext uri="{FF2B5EF4-FFF2-40B4-BE49-F238E27FC236}">
                <a16:creationId xmlns:a16="http://schemas.microsoft.com/office/drawing/2014/main" id="{D2089EF5-5EB0-471B-A941-3A2136A407A1}"/>
              </a:ext>
            </a:extLst>
          </p:cNvPr>
          <p:cNvSpPr txBox="1"/>
          <p:nvPr/>
        </p:nvSpPr>
        <p:spPr>
          <a:xfrm>
            <a:off x="254723" y="4844315"/>
            <a:ext cx="1649811" cy="307777"/>
          </a:xfrm>
          <a:prstGeom prst="rect">
            <a:avLst/>
          </a:prstGeom>
          <a:noFill/>
        </p:spPr>
        <p:txBody>
          <a:bodyPr wrap="none" rtlCol="0">
            <a:spAutoFit/>
          </a:bodyPr>
          <a:lstStyle/>
          <a:p>
            <a:r>
              <a:rPr kumimoji="1" lang="en-US" altLang="ja-JP" sz="1400" b="1" dirty="0">
                <a:solidFill>
                  <a:srgbClr val="0070C0"/>
                </a:solidFill>
                <a:latin typeface="Meiryo UI" panose="020B0604030504040204" pitchFamily="50" charset="-128"/>
                <a:ea typeface="Meiryo UI" panose="020B0604030504040204" pitchFamily="50" charset="-128"/>
              </a:rPr>
              <a:t>4. </a:t>
            </a:r>
            <a:r>
              <a:rPr kumimoji="1" lang="ja-JP" altLang="en-US" sz="1400" b="1" dirty="0">
                <a:solidFill>
                  <a:srgbClr val="0070C0"/>
                </a:solidFill>
                <a:latin typeface="Meiryo UI" panose="020B0604030504040204" pitchFamily="50" charset="-128"/>
                <a:ea typeface="Meiryo UI" panose="020B0604030504040204" pitchFamily="50" charset="-128"/>
              </a:rPr>
              <a:t>コンテンツの設計</a:t>
            </a:r>
          </a:p>
        </p:txBody>
      </p:sp>
      <p:sp>
        <p:nvSpPr>
          <p:cNvPr id="60" name="テキスト ボックス 59">
            <a:extLst>
              <a:ext uri="{FF2B5EF4-FFF2-40B4-BE49-F238E27FC236}">
                <a16:creationId xmlns:a16="http://schemas.microsoft.com/office/drawing/2014/main" id="{7D15068E-0DCC-4AC2-A2F1-75CF0B11B4BB}"/>
              </a:ext>
            </a:extLst>
          </p:cNvPr>
          <p:cNvSpPr txBox="1"/>
          <p:nvPr/>
        </p:nvSpPr>
        <p:spPr>
          <a:xfrm>
            <a:off x="235130" y="5266234"/>
            <a:ext cx="6139542" cy="1445076"/>
          </a:xfrm>
          <a:prstGeom prst="rect">
            <a:avLst/>
          </a:prstGeom>
          <a:noFill/>
        </p:spPr>
        <p:txBody>
          <a:bodyPr wrap="square" rtlCol="0">
            <a:spAutoFit/>
          </a:bodyPr>
          <a:lstStyle/>
          <a:p>
            <a:pPr>
              <a:lnSpc>
                <a:spcPct val="150000"/>
              </a:lnSpc>
            </a:pPr>
            <a:r>
              <a:rPr lang="ja-JP" altLang="en-US" sz="1000" b="0" i="0" dirty="0">
                <a:solidFill>
                  <a:srgbClr val="333333"/>
                </a:solidFill>
                <a:effectLst/>
                <a:latin typeface="Meiryo UI" panose="020B0604030504040204" pitchFamily="50" charset="-128"/>
                <a:ea typeface="Meiryo UI" panose="020B0604030504040204" pitchFamily="50" charset="-128"/>
              </a:rPr>
              <a:t>設定したペルソナが、どのような経緯で潜在的なニーズを顕在化させ、購買行動をおこすのか、その過程を認識した上で、作成するコンテンツの設計を行います。</a:t>
            </a:r>
            <a:endParaRPr lang="en-US" altLang="ja-JP" sz="1000" b="0" i="0" dirty="0">
              <a:solidFill>
                <a:srgbClr val="333333"/>
              </a:solidFill>
              <a:effectLst/>
              <a:latin typeface="Meiryo UI" panose="020B0604030504040204" pitchFamily="50" charset="-128"/>
              <a:ea typeface="Meiryo UI" panose="020B0604030504040204" pitchFamily="50" charset="-128"/>
            </a:endParaRPr>
          </a:p>
          <a:p>
            <a:pPr>
              <a:lnSpc>
                <a:spcPct val="150000"/>
              </a:lnSpc>
            </a:pPr>
            <a:endParaRPr lang="ja-JP" altLang="en-US" sz="1000" b="0" i="0" dirty="0">
              <a:solidFill>
                <a:srgbClr val="333333"/>
              </a:solidFill>
              <a:effectLst/>
              <a:latin typeface="Meiryo UI" panose="020B0604030504040204" pitchFamily="50" charset="-128"/>
              <a:ea typeface="Meiryo UI" panose="020B0604030504040204" pitchFamily="50" charset="-128"/>
            </a:endParaRPr>
          </a:p>
          <a:p>
            <a:pPr>
              <a:lnSpc>
                <a:spcPct val="150000"/>
              </a:lnSpc>
            </a:pPr>
            <a:r>
              <a:rPr lang="ja-JP" altLang="en-US" sz="1000" b="0" i="0" dirty="0">
                <a:solidFill>
                  <a:srgbClr val="333333"/>
                </a:solidFill>
                <a:effectLst/>
                <a:latin typeface="Meiryo UI" panose="020B0604030504040204" pitchFamily="50" charset="-128"/>
                <a:ea typeface="Meiryo UI" panose="020B0604030504040204" pitchFamily="50" charset="-128"/>
              </a:rPr>
              <a:t>コンテンツマーケティングは、読者を見込み客に変え、商品を購入する顧客に育て、最後は自社のファンにして、製品・サービスを他人に薦めてもらうシステムづくりでもあります。そのため</a:t>
            </a:r>
            <a:r>
              <a:rPr lang="ja-JP" altLang="en-US" sz="1000" b="0" i="0" dirty="0">
                <a:solidFill>
                  <a:srgbClr val="333333"/>
                </a:solidFill>
                <a:effectLst/>
                <a:highlight>
                  <a:srgbClr val="FFFF00"/>
                </a:highlight>
                <a:latin typeface="Meiryo UI" panose="020B0604030504040204" pitchFamily="50" charset="-128"/>
                <a:ea typeface="Meiryo UI" panose="020B0604030504040204" pitchFamily="50" charset="-128"/>
              </a:rPr>
              <a:t>、それぞれの段階の顧客ニーズを満たす情報を、適切なタイミングで提供する</a:t>
            </a:r>
            <a:r>
              <a:rPr lang="ja-JP" altLang="en-US" sz="1000" b="0" i="0" dirty="0">
                <a:solidFill>
                  <a:srgbClr val="333333"/>
                </a:solidFill>
                <a:effectLst/>
                <a:latin typeface="Meiryo UI" panose="020B0604030504040204" pitchFamily="50" charset="-128"/>
                <a:ea typeface="Meiryo UI" panose="020B0604030504040204" pitchFamily="50" charset="-128"/>
              </a:rPr>
              <a:t>ことが求められます。</a:t>
            </a:r>
            <a:endParaRPr kumimoji="1" lang="ja-JP" altLang="en-US" sz="1000" dirty="0">
              <a:latin typeface="Meiryo UI" panose="020B0604030504040204" pitchFamily="50" charset="-128"/>
              <a:ea typeface="Meiryo UI" panose="020B0604030504040204" pitchFamily="50" charset="-128"/>
            </a:endParaRPr>
          </a:p>
        </p:txBody>
      </p:sp>
      <p:sp>
        <p:nvSpPr>
          <p:cNvPr id="3" name="四角形: 角を丸くする 2">
            <a:extLst>
              <a:ext uri="{FF2B5EF4-FFF2-40B4-BE49-F238E27FC236}">
                <a16:creationId xmlns:a16="http://schemas.microsoft.com/office/drawing/2014/main" id="{5EEF1528-DB8A-43D5-AD39-D3F016CDF182}"/>
              </a:ext>
            </a:extLst>
          </p:cNvPr>
          <p:cNvSpPr/>
          <p:nvPr/>
        </p:nvSpPr>
        <p:spPr>
          <a:xfrm>
            <a:off x="395520" y="2997763"/>
            <a:ext cx="2935509" cy="672899"/>
          </a:xfrm>
          <a:prstGeom prst="roundRect">
            <a:avLst>
              <a:gd name="adj" fmla="val 1135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四角形: 角を丸くする 26">
            <a:extLst>
              <a:ext uri="{FF2B5EF4-FFF2-40B4-BE49-F238E27FC236}">
                <a16:creationId xmlns:a16="http://schemas.microsoft.com/office/drawing/2014/main" id="{9401246F-B598-4FF0-AB8B-BB084924A1C3}"/>
              </a:ext>
            </a:extLst>
          </p:cNvPr>
          <p:cNvSpPr/>
          <p:nvPr/>
        </p:nvSpPr>
        <p:spPr>
          <a:xfrm>
            <a:off x="3528894" y="2994219"/>
            <a:ext cx="2935509" cy="672900"/>
          </a:xfrm>
          <a:prstGeom prst="roundRect">
            <a:avLst>
              <a:gd name="adj" fmla="val 11357"/>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F7111541-D24A-4F1B-B319-CFA617F6CF01}"/>
              </a:ext>
            </a:extLst>
          </p:cNvPr>
          <p:cNvSpPr txBox="1"/>
          <p:nvPr/>
        </p:nvSpPr>
        <p:spPr>
          <a:xfrm>
            <a:off x="1149777" y="3163611"/>
            <a:ext cx="1426994" cy="307777"/>
          </a:xfrm>
          <a:prstGeom prst="rect">
            <a:avLst/>
          </a:prstGeom>
          <a:noFill/>
        </p:spPr>
        <p:txBody>
          <a:bodyPr wrap="none" rtlCol="0">
            <a:spAutoFit/>
          </a:bodyPr>
          <a:lstStyle/>
          <a:p>
            <a:r>
              <a:rPr kumimoji="1"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外部環境の分析</a:t>
            </a:r>
          </a:p>
        </p:txBody>
      </p:sp>
      <p:sp>
        <p:nvSpPr>
          <p:cNvPr id="29" name="テキスト ボックス 28">
            <a:extLst>
              <a:ext uri="{FF2B5EF4-FFF2-40B4-BE49-F238E27FC236}">
                <a16:creationId xmlns:a16="http://schemas.microsoft.com/office/drawing/2014/main" id="{89BD5EB7-D964-4CA6-8DC8-EF087820FFEE}"/>
              </a:ext>
            </a:extLst>
          </p:cNvPr>
          <p:cNvSpPr txBox="1"/>
          <p:nvPr/>
        </p:nvSpPr>
        <p:spPr>
          <a:xfrm>
            <a:off x="4281229" y="3163610"/>
            <a:ext cx="1426994" cy="307777"/>
          </a:xfrm>
          <a:prstGeom prst="rect">
            <a:avLst/>
          </a:prstGeom>
          <a:noFill/>
        </p:spPr>
        <p:txBody>
          <a:bodyPr wrap="none" rtlCol="0">
            <a:spAutoFit/>
          </a:bodyPr>
          <a:lstStyle/>
          <a:p>
            <a:r>
              <a:rPr kumimoji="1"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内部環境の分析</a:t>
            </a:r>
          </a:p>
        </p:txBody>
      </p:sp>
      <p:sp>
        <p:nvSpPr>
          <p:cNvPr id="30" name="テキスト ボックス 29">
            <a:extLst>
              <a:ext uri="{FF2B5EF4-FFF2-40B4-BE49-F238E27FC236}">
                <a16:creationId xmlns:a16="http://schemas.microsoft.com/office/drawing/2014/main" id="{7F49A0F5-E1BD-4C8C-88C7-BC4468657ECF}"/>
              </a:ext>
            </a:extLst>
          </p:cNvPr>
          <p:cNvSpPr txBox="1"/>
          <p:nvPr/>
        </p:nvSpPr>
        <p:spPr>
          <a:xfrm>
            <a:off x="552074" y="3860169"/>
            <a:ext cx="2556885" cy="521746"/>
          </a:xfrm>
          <a:prstGeom prst="rect">
            <a:avLst/>
          </a:prstGeom>
          <a:noFill/>
        </p:spPr>
        <p:txBody>
          <a:bodyPr wrap="square" rtlCol="0">
            <a:spAutoFit/>
          </a:bodyPr>
          <a:lstStyle/>
          <a:p>
            <a:pPr algn="ctr">
              <a:lnSpc>
                <a:spcPct val="150000"/>
              </a:lnSpc>
            </a:pPr>
            <a:r>
              <a:rPr kumimoji="1" lang="ja-JP" altLang="en-US" sz="1000" dirty="0">
                <a:latin typeface="Meiryo UI" panose="020B0604030504040204" pitchFamily="50" charset="-128"/>
                <a:ea typeface="Meiryo UI" panose="020B0604030504040204" pitchFamily="50" charset="-128"/>
              </a:rPr>
              <a:t>市場調査／</a:t>
            </a:r>
            <a:r>
              <a:rPr kumimoji="1" lang="en-US" altLang="ja-JP" sz="1000" dirty="0">
                <a:latin typeface="Meiryo UI" panose="020B0604030504040204" pitchFamily="50" charset="-128"/>
                <a:ea typeface="Meiryo UI" panose="020B0604030504040204" pitchFamily="50" charset="-128"/>
              </a:rPr>
              <a:t>SWOT</a:t>
            </a:r>
            <a:r>
              <a:rPr kumimoji="1" lang="ja-JP" altLang="en-US" sz="1000" dirty="0">
                <a:latin typeface="Meiryo UI" panose="020B0604030504040204" pitchFamily="50" charset="-128"/>
                <a:ea typeface="Meiryo UI" panose="020B0604030504040204" pitchFamily="50" charset="-128"/>
              </a:rPr>
              <a:t>分析／</a:t>
            </a:r>
            <a:endParaRPr kumimoji="1" lang="en-US" altLang="ja-JP" sz="1000" dirty="0">
              <a:latin typeface="Meiryo UI" panose="020B0604030504040204" pitchFamily="50" charset="-128"/>
              <a:ea typeface="Meiryo UI" panose="020B0604030504040204" pitchFamily="50" charset="-128"/>
            </a:endParaRPr>
          </a:p>
          <a:p>
            <a:pPr algn="ctr">
              <a:lnSpc>
                <a:spcPct val="150000"/>
              </a:lnSpc>
            </a:pPr>
            <a:r>
              <a:rPr kumimoji="1" lang="en-US" altLang="ja-JP" sz="1000" dirty="0">
                <a:latin typeface="Meiryo UI" panose="020B0604030504040204" pitchFamily="50" charset="-128"/>
                <a:ea typeface="Meiryo UI" panose="020B0604030504040204" pitchFamily="50" charset="-128"/>
              </a:rPr>
              <a:t>PEST</a:t>
            </a:r>
            <a:r>
              <a:rPr kumimoji="1" lang="ja-JP" altLang="en-US" sz="1000" dirty="0">
                <a:latin typeface="Meiryo UI" panose="020B0604030504040204" pitchFamily="50" charset="-128"/>
                <a:ea typeface="Meiryo UI" panose="020B0604030504040204" pitchFamily="50" charset="-128"/>
              </a:rPr>
              <a:t>分析／</a:t>
            </a:r>
            <a:r>
              <a:rPr kumimoji="1" lang="en-US" altLang="ja-JP" sz="1000" dirty="0">
                <a:latin typeface="Meiryo UI" panose="020B0604030504040204" pitchFamily="50" charset="-128"/>
                <a:ea typeface="Meiryo UI" panose="020B0604030504040204" pitchFamily="50" charset="-128"/>
              </a:rPr>
              <a:t>5Force</a:t>
            </a:r>
            <a:r>
              <a:rPr kumimoji="1" lang="ja-JP" altLang="en-US" sz="1000" dirty="0">
                <a:latin typeface="Meiryo UI" panose="020B0604030504040204" pitchFamily="50" charset="-128"/>
                <a:ea typeface="Meiryo UI" panose="020B0604030504040204" pitchFamily="50" charset="-128"/>
              </a:rPr>
              <a:t>分析　など</a:t>
            </a:r>
          </a:p>
        </p:txBody>
      </p:sp>
      <p:sp>
        <p:nvSpPr>
          <p:cNvPr id="33" name="テキスト ボックス 32">
            <a:extLst>
              <a:ext uri="{FF2B5EF4-FFF2-40B4-BE49-F238E27FC236}">
                <a16:creationId xmlns:a16="http://schemas.microsoft.com/office/drawing/2014/main" id="{4FC28DA0-AC44-4253-9137-886F687CCAFC}"/>
              </a:ext>
            </a:extLst>
          </p:cNvPr>
          <p:cNvSpPr txBox="1"/>
          <p:nvPr/>
        </p:nvSpPr>
        <p:spPr>
          <a:xfrm>
            <a:off x="3749041" y="3723524"/>
            <a:ext cx="2556885" cy="752578"/>
          </a:xfrm>
          <a:prstGeom prst="rect">
            <a:avLst/>
          </a:prstGeom>
          <a:noFill/>
        </p:spPr>
        <p:txBody>
          <a:bodyPr wrap="square" rtlCol="0">
            <a:spAutoFit/>
          </a:bodyPr>
          <a:lstStyle/>
          <a:p>
            <a:pPr algn="ctr">
              <a:lnSpc>
                <a:spcPct val="150000"/>
              </a:lnSpc>
            </a:pPr>
            <a:r>
              <a:rPr kumimoji="1" lang="ja-JP" altLang="en-US" sz="1000" dirty="0">
                <a:latin typeface="Meiryo UI" panose="020B0604030504040204" pitchFamily="50" charset="-128"/>
                <a:ea typeface="Meiryo UI" panose="020B0604030504040204" pitchFamily="50" charset="-128"/>
              </a:rPr>
              <a:t>顧客インタビュー・アンケート／</a:t>
            </a:r>
            <a:endParaRPr kumimoji="1" lang="en-US" altLang="ja-JP" sz="1000" dirty="0">
              <a:latin typeface="Meiryo UI" panose="020B0604030504040204" pitchFamily="50" charset="-128"/>
              <a:ea typeface="Meiryo UI" panose="020B0604030504040204" pitchFamily="50" charset="-128"/>
            </a:endParaRPr>
          </a:p>
          <a:p>
            <a:pPr algn="ctr">
              <a:lnSpc>
                <a:spcPct val="150000"/>
              </a:lnSpc>
            </a:pPr>
            <a:r>
              <a:rPr kumimoji="1" lang="ja-JP" altLang="en-US" sz="1000" dirty="0">
                <a:latin typeface="Meiryo UI" panose="020B0604030504040204" pitchFamily="50" charset="-128"/>
                <a:ea typeface="Meiryo UI" panose="020B0604030504040204" pitchFamily="50" charset="-128"/>
              </a:rPr>
              <a:t>営業部門へのヒアリング／</a:t>
            </a:r>
            <a:endParaRPr kumimoji="1" lang="en-US" altLang="ja-JP" sz="1000" dirty="0">
              <a:latin typeface="Meiryo UI" panose="020B0604030504040204" pitchFamily="50" charset="-128"/>
              <a:ea typeface="Meiryo UI" panose="020B0604030504040204" pitchFamily="50" charset="-128"/>
            </a:endParaRPr>
          </a:p>
          <a:p>
            <a:pPr algn="ctr">
              <a:lnSpc>
                <a:spcPct val="150000"/>
              </a:lnSpc>
            </a:pPr>
            <a:r>
              <a:rPr kumimoji="1" lang="en-US" altLang="ja-JP" sz="1000" dirty="0">
                <a:latin typeface="Meiryo UI" panose="020B0604030504040204" pitchFamily="50" charset="-128"/>
                <a:ea typeface="Meiryo UI" panose="020B0604030504040204" pitchFamily="50" charset="-128"/>
              </a:rPr>
              <a:t>Google</a:t>
            </a:r>
            <a:r>
              <a:rPr kumimoji="1" lang="ja-JP" altLang="en-US" sz="1000" dirty="0">
                <a:latin typeface="Meiryo UI" panose="020B0604030504040204" pitchFamily="50" charset="-128"/>
                <a:ea typeface="Meiryo UI" panose="020B0604030504040204" pitchFamily="50" charset="-128"/>
              </a:rPr>
              <a:t>アナリティクスの分析　など</a:t>
            </a:r>
          </a:p>
        </p:txBody>
      </p:sp>
      <p:sp>
        <p:nvSpPr>
          <p:cNvPr id="2" name="矢印: 五方向 1">
            <a:extLst>
              <a:ext uri="{FF2B5EF4-FFF2-40B4-BE49-F238E27FC236}">
                <a16:creationId xmlns:a16="http://schemas.microsoft.com/office/drawing/2014/main" id="{6A50F174-A2EA-465D-AF1D-9C43A266FEB8}"/>
              </a:ext>
            </a:extLst>
          </p:cNvPr>
          <p:cNvSpPr/>
          <p:nvPr/>
        </p:nvSpPr>
        <p:spPr>
          <a:xfrm>
            <a:off x="393597" y="7366687"/>
            <a:ext cx="6070806" cy="707089"/>
          </a:xfrm>
          <a:prstGeom prst="homePlate">
            <a:avLst>
              <a:gd name="adj" fmla="val 22289"/>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矢印: 山形 4">
            <a:extLst>
              <a:ext uri="{FF2B5EF4-FFF2-40B4-BE49-F238E27FC236}">
                <a16:creationId xmlns:a16="http://schemas.microsoft.com/office/drawing/2014/main" id="{0310F2B0-7D47-4475-985D-9DDFDB07914F}"/>
              </a:ext>
            </a:extLst>
          </p:cNvPr>
          <p:cNvSpPr/>
          <p:nvPr/>
        </p:nvSpPr>
        <p:spPr>
          <a:xfrm>
            <a:off x="1239061" y="7366687"/>
            <a:ext cx="1015269" cy="707088"/>
          </a:xfrm>
          <a:prstGeom prst="chevron">
            <a:avLst>
              <a:gd name="adj" fmla="val 2044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3" name="矢印: 山形 22">
            <a:extLst>
              <a:ext uri="{FF2B5EF4-FFF2-40B4-BE49-F238E27FC236}">
                <a16:creationId xmlns:a16="http://schemas.microsoft.com/office/drawing/2014/main" id="{7373F389-F148-40A7-B58D-4E4F5F53B1D6}"/>
              </a:ext>
            </a:extLst>
          </p:cNvPr>
          <p:cNvSpPr/>
          <p:nvPr/>
        </p:nvSpPr>
        <p:spPr>
          <a:xfrm>
            <a:off x="2107385" y="7366686"/>
            <a:ext cx="1015269" cy="707088"/>
          </a:xfrm>
          <a:prstGeom prst="chevron">
            <a:avLst>
              <a:gd name="adj" fmla="val 2044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4" name="矢印: 山形 23">
            <a:extLst>
              <a:ext uri="{FF2B5EF4-FFF2-40B4-BE49-F238E27FC236}">
                <a16:creationId xmlns:a16="http://schemas.microsoft.com/office/drawing/2014/main" id="{4680430E-499B-4724-846E-33D2B9E130C6}"/>
              </a:ext>
            </a:extLst>
          </p:cNvPr>
          <p:cNvSpPr/>
          <p:nvPr/>
        </p:nvSpPr>
        <p:spPr>
          <a:xfrm>
            <a:off x="2981150" y="7366775"/>
            <a:ext cx="1015269" cy="707088"/>
          </a:xfrm>
          <a:prstGeom prst="chevron">
            <a:avLst>
              <a:gd name="adj" fmla="val 2044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5" name="矢印: 山形 24">
            <a:extLst>
              <a:ext uri="{FF2B5EF4-FFF2-40B4-BE49-F238E27FC236}">
                <a16:creationId xmlns:a16="http://schemas.microsoft.com/office/drawing/2014/main" id="{6323ED74-7AC5-4E0F-AF8B-80261B349857}"/>
              </a:ext>
            </a:extLst>
          </p:cNvPr>
          <p:cNvSpPr/>
          <p:nvPr/>
        </p:nvSpPr>
        <p:spPr>
          <a:xfrm>
            <a:off x="3849474" y="7366554"/>
            <a:ext cx="1015269" cy="707088"/>
          </a:xfrm>
          <a:prstGeom prst="chevron">
            <a:avLst>
              <a:gd name="adj" fmla="val 2044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矢印: 山形 25">
            <a:extLst>
              <a:ext uri="{FF2B5EF4-FFF2-40B4-BE49-F238E27FC236}">
                <a16:creationId xmlns:a16="http://schemas.microsoft.com/office/drawing/2014/main" id="{F818686F-4B94-4998-80CC-EDE32BD5519F}"/>
              </a:ext>
            </a:extLst>
          </p:cNvPr>
          <p:cNvSpPr/>
          <p:nvPr/>
        </p:nvSpPr>
        <p:spPr>
          <a:xfrm>
            <a:off x="4717798" y="7366420"/>
            <a:ext cx="1015269" cy="707088"/>
          </a:xfrm>
          <a:prstGeom prst="chevron">
            <a:avLst>
              <a:gd name="adj" fmla="val 2044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4" name="テキスト ボックス 33">
            <a:extLst>
              <a:ext uri="{FF2B5EF4-FFF2-40B4-BE49-F238E27FC236}">
                <a16:creationId xmlns:a16="http://schemas.microsoft.com/office/drawing/2014/main" id="{2F332C63-E5F3-40B2-9053-C83085387BC4}"/>
              </a:ext>
            </a:extLst>
          </p:cNvPr>
          <p:cNvSpPr txBox="1"/>
          <p:nvPr/>
        </p:nvSpPr>
        <p:spPr>
          <a:xfrm>
            <a:off x="507725" y="7564568"/>
            <a:ext cx="681547" cy="310791"/>
          </a:xfrm>
          <a:prstGeom prst="rect">
            <a:avLst/>
          </a:prstGeom>
          <a:noFill/>
        </p:spPr>
        <p:txBody>
          <a:bodyPr wrap="square" rtlCol="0">
            <a:spAutoFit/>
          </a:bodyPr>
          <a:lstStyle/>
          <a:p>
            <a:pPr algn="ctr">
              <a:lnSpc>
                <a:spcPct val="150000"/>
              </a:lnSpc>
            </a:pPr>
            <a:r>
              <a:rPr kumimoji="1" lang="ja-JP" altLang="en-US" sz="1100" b="1" dirty="0">
                <a:latin typeface="Meiryo UI" panose="020B0604030504040204" pitchFamily="50" charset="-128"/>
                <a:ea typeface="Meiryo UI" panose="020B0604030504040204" pitchFamily="50" charset="-128"/>
              </a:rPr>
              <a:t>無関心</a:t>
            </a:r>
          </a:p>
        </p:txBody>
      </p:sp>
      <p:sp>
        <p:nvSpPr>
          <p:cNvPr id="35" name="テキスト ボックス 34">
            <a:extLst>
              <a:ext uri="{FF2B5EF4-FFF2-40B4-BE49-F238E27FC236}">
                <a16:creationId xmlns:a16="http://schemas.microsoft.com/office/drawing/2014/main" id="{50516DBF-85C0-43B8-BA87-AE31DD7AE25D}"/>
              </a:ext>
            </a:extLst>
          </p:cNvPr>
          <p:cNvSpPr txBox="1"/>
          <p:nvPr/>
        </p:nvSpPr>
        <p:spPr>
          <a:xfrm>
            <a:off x="1425838" y="7564568"/>
            <a:ext cx="681547" cy="310791"/>
          </a:xfrm>
          <a:prstGeom prst="rect">
            <a:avLst/>
          </a:prstGeom>
          <a:noFill/>
        </p:spPr>
        <p:txBody>
          <a:bodyPr wrap="square" rtlCol="0">
            <a:spAutoFit/>
          </a:bodyPr>
          <a:lstStyle/>
          <a:p>
            <a:pPr algn="ctr">
              <a:lnSpc>
                <a:spcPct val="150000"/>
              </a:lnSpc>
            </a:pPr>
            <a:r>
              <a:rPr kumimoji="1" lang="ja-JP" altLang="en-US" sz="1100" b="1" dirty="0">
                <a:latin typeface="Meiryo UI" panose="020B0604030504040204" pitchFamily="50" charset="-128"/>
                <a:ea typeface="Meiryo UI" panose="020B0604030504040204" pitchFamily="50" charset="-128"/>
              </a:rPr>
              <a:t>認知</a:t>
            </a:r>
          </a:p>
        </p:txBody>
      </p:sp>
      <p:sp>
        <p:nvSpPr>
          <p:cNvPr id="38" name="テキスト ボックス 37">
            <a:extLst>
              <a:ext uri="{FF2B5EF4-FFF2-40B4-BE49-F238E27FC236}">
                <a16:creationId xmlns:a16="http://schemas.microsoft.com/office/drawing/2014/main" id="{D56700E0-A2AA-45F0-8EFD-938DA823E53A}"/>
              </a:ext>
            </a:extLst>
          </p:cNvPr>
          <p:cNvSpPr txBox="1"/>
          <p:nvPr/>
        </p:nvSpPr>
        <p:spPr>
          <a:xfrm>
            <a:off x="2304119" y="7437373"/>
            <a:ext cx="681547" cy="564706"/>
          </a:xfrm>
          <a:prstGeom prst="rect">
            <a:avLst/>
          </a:prstGeom>
          <a:noFill/>
        </p:spPr>
        <p:txBody>
          <a:bodyPr wrap="square" rtlCol="0">
            <a:spAutoFit/>
          </a:bodyPr>
          <a:lstStyle/>
          <a:p>
            <a:pPr algn="ctr">
              <a:lnSpc>
                <a:spcPct val="150000"/>
              </a:lnSpc>
            </a:pPr>
            <a:r>
              <a:rPr kumimoji="1" lang="ja-JP" altLang="en-US" sz="1100" b="1" dirty="0">
                <a:latin typeface="Meiryo UI" panose="020B0604030504040204" pitchFamily="50" charset="-128"/>
                <a:ea typeface="Meiryo UI" panose="020B0604030504040204" pitchFamily="50" charset="-128"/>
              </a:rPr>
              <a:t>情報</a:t>
            </a:r>
            <a:endParaRPr kumimoji="1" lang="en-US" altLang="ja-JP" sz="1100" b="1" dirty="0">
              <a:latin typeface="Meiryo UI" panose="020B0604030504040204" pitchFamily="50" charset="-128"/>
              <a:ea typeface="Meiryo UI" panose="020B0604030504040204" pitchFamily="50" charset="-128"/>
            </a:endParaRPr>
          </a:p>
          <a:p>
            <a:pPr algn="ctr">
              <a:lnSpc>
                <a:spcPct val="150000"/>
              </a:lnSpc>
            </a:pPr>
            <a:r>
              <a:rPr kumimoji="1" lang="ja-JP" altLang="en-US" sz="1100" b="1" dirty="0">
                <a:latin typeface="Meiryo UI" panose="020B0604030504040204" pitchFamily="50" charset="-128"/>
                <a:ea typeface="Meiryo UI" panose="020B0604030504040204" pitchFamily="50" charset="-128"/>
              </a:rPr>
              <a:t>収集</a:t>
            </a:r>
          </a:p>
        </p:txBody>
      </p:sp>
      <p:sp>
        <p:nvSpPr>
          <p:cNvPr id="39" name="テキスト ボックス 38">
            <a:extLst>
              <a:ext uri="{FF2B5EF4-FFF2-40B4-BE49-F238E27FC236}">
                <a16:creationId xmlns:a16="http://schemas.microsoft.com/office/drawing/2014/main" id="{470BD793-408B-45DE-96AE-CC8C5FB581E4}"/>
              </a:ext>
            </a:extLst>
          </p:cNvPr>
          <p:cNvSpPr txBox="1"/>
          <p:nvPr/>
        </p:nvSpPr>
        <p:spPr>
          <a:xfrm>
            <a:off x="3148010" y="7437373"/>
            <a:ext cx="681547" cy="564706"/>
          </a:xfrm>
          <a:prstGeom prst="rect">
            <a:avLst/>
          </a:prstGeom>
          <a:noFill/>
        </p:spPr>
        <p:txBody>
          <a:bodyPr wrap="square" rtlCol="0">
            <a:spAutoFit/>
          </a:bodyPr>
          <a:lstStyle/>
          <a:p>
            <a:pPr algn="ctr">
              <a:lnSpc>
                <a:spcPct val="150000"/>
              </a:lnSpc>
            </a:pPr>
            <a:r>
              <a:rPr kumimoji="1" lang="ja-JP" altLang="en-US" sz="1100" b="1" dirty="0">
                <a:latin typeface="Meiryo UI" panose="020B0604030504040204" pitchFamily="50" charset="-128"/>
                <a:ea typeface="Meiryo UI" panose="020B0604030504040204" pitchFamily="50" charset="-128"/>
              </a:rPr>
              <a:t>比較</a:t>
            </a:r>
            <a:endParaRPr kumimoji="1" lang="en-US" altLang="ja-JP" sz="1100" b="1" dirty="0">
              <a:latin typeface="Meiryo UI" panose="020B0604030504040204" pitchFamily="50" charset="-128"/>
              <a:ea typeface="Meiryo UI" panose="020B0604030504040204" pitchFamily="50" charset="-128"/>
            </a:endParaRPr>
          </a:p>
          <a:p>
            <a:pPr algn="ctr">
              <a:lnSpc>
                <a:spcPct val="150000"/>
              </a:lnSpc>
            </a:pPr>
            <a:r>
              <a:rPr kumimoji="1" lang="ja-JP" altLang="en-US" sz="1100" b="1" dirty="0">
                <a:latin typeface="Meiryo UI" panose="020B0604030504040204" pitchFamily="50" charset="-128"/>
                <a:ea typeface="Meiryo UI" panose="020B0604030504040204" pitchFamily="50" charset="-128"/>
              </a:rPr>
              <a:t>検討</a:t>
            </a:r>
          </a:p>
        </p:txBody>
      </p:sp>
      <p:sp>
        <p:nvSpPr>
          <p:cNvPr id="40" name="テキスト ボックス 39">
            <a:extLst>
              <a:ext uri="{FF2B5EF4-FFF2-40B4-BE49-F238E27FC236}">
                <a16:creationId xmlns:a16="http://schemas.microsoft.com/office/drawing/2014/main" id="{479305A8-C3B7-4947-B89A-F8C51B34D8DE}"/>
              </a:ext>
            </a:extLst>
          </p:cNvPr>
          <p:cNvSpPr txBox="1"/>
          <p:nvPr/>
        </p:nvSpPr>
        <p:spPr>
          <a:xfrm>
            <a:off x="4009359" y="7437373"/>
            <a:ext cx="681547" cy="564706"/>
          </a:xfrm>
          <a:prstGeom prst="rect">
            <a:avLst/>
          </a:prstGeom>
          <a:noFill/>
        </p:spPr>
        <p:txBody>
          <a:bodyPr wrap="square" rtlCol="0">
            <a:spAutoFit/>
          </a:bodyPr>
          <a:lstStyle/>
          <a:p>
            <a:pPr algn="ctr">
              <a:lnSpc>
                <a:spcPct val="150000"/>
              </a:lnSpc>
            </a:pPr>
            <a:r>
              <a:rPr kumimoji="1" lang="ja-JP" altLang="en-US" sz="1100" b="1" dirty="0">
                <a:latin typeface="Meiryo UI" panose="020B0604030504040204" pitchFamily="50" charset="-128"/>
                <a:ea typeface="Meiryo UI" panose="020B0604030504040204" pitchFamily="50" charset="-128"/>
              </a:rPr>
              <a:t>購買</a:t>
            </a:r>
            <a:endParaRPr kumimoji="1" lang="en-US" altLang="ja-JP" sz="1100" b="1" dirty="0">
              <a:latin typeface="Meiryo UI" panose="020B0604030504040204" pitchFamily="50" charset="-128"/>
              <a:ea typeface="Meiryo UI" panose="020B0604030504040204" pitchFamily="50" charset="-128"/>
            </a:endParaRPr>
          </a:p>
          <a:p>
            <a:pPr algn="ctr">
              <a:lnSpc>
                <a:spcPct val="150000"/>
              </a:lnSpc>
            </a:pPr>
            <a:r>
              <a:rPr kumimoji="1" lang="ja-JP" altLang="en-US" sz="1100" b="1" dirty="0">
                <a:latin typeface="Meiryo UI" panose="020B0604030504040204" pitchFamily="50" charset="-128"/>
                <a:ea typeface="Meiryo UI" panose="020B0604030504040204" pitchFamily="50" charset="-128"/>
              </a:rPr>
              <a:t>検討</a:t>
            </a:r>
          </a:p>
        </p:txBody>
      </p:sp>
      <p:sp>
        <p:nvSpPr>
          <p:cNvPr id="42" name="テキスト ボックス 41">
            <a:extLst>
              <a:ext uri="{FF2B5EF4-FFF2-40B4-BE49-F238E27FC236}">
                <a16:creationId xmlns:a16="http://schemas.microsoft.com/office/drawing/2014/main" id="{A5ED2BF3-28B4-4302-9910-0F5CDB48630F}"/>
              </a:ext>
            </a:extLst>
          </p:cNvPr>
          <p:cNvSpPr txBox="1"/>
          <p:nvPr/>
        </p:nvSpPr>
        <p:spPr>
          <a:xfrm>
            <a:off x="4904575" y="7564330"/>
            <a:ext cx="681547" cy="310791"/>
          </a:xfrm>
          <a:prstGeom prst="rect">
            <a:avLst/>
          </a:prstGeom>
          <a:noFill/>
        </p:spPr>
        <p:txBody>
          <a:bodyPr wrap="square" rtlCol="0">
            <a:spAutoFit/>
          </a:bodyPr>
          <a:lstStyle/>
          <a:p>
            <a:pPr algn="ctr">
              <a:lnSpc>
                <a:spcPct val="150000"/>
              </a:lnSpc>
            </a:pPr>
            <a:r>
              <a:rPr kumimoji="1" lang="ja-JP" altLang="en-US" sz="1100" b="1" dirty="0">
                <a:latin typeface="Meiryo UI" panose="020B0604030504040204" pitchFamily="50" charset="-128"/>
                <a:ea typeface="Meiryo UI" panose="020B0604030504040204" pitchFamily="50" charset="-128"/>
              </a:rPr>
              <a:t>購買</a:t>
            </a:r>
          </a:p>
        </p:txBody>
      </p:sp>
      <p:sp>
        <p:nvSpPr>
          <p:cNvPr id="43" name="テキスト ボックス 42">
            <a:extLst>
              <a:ext uri="{FF2B5EF4-FFF2-40B4-BE49-F238E27FC236}">
                <a16:creationId xmlns:a16="http://schemas.microsoft.com/office/drawing/2014/main" id="{6F1DC813-45F1-4E52-B09D-C341A28BFB5C}"/>
              </a:ext>
            </a:extLst>
          </p:cNvPr>
          <p:cNvSpPr txBox="1"/>
          <p:nvPr/>
        </p:nvSpPr>
        <p:spPr>
          <a:xfrm>
            <a:off x="5708881" y="7564330"/>
            <a:ext cx="681547" cy="310791"/>
          </a:xfrm>
          <a:prstGeom prst="rect">
            <a:avLst/>
          </a:prstGeom>
          <a:noFill/>
        </p:spPr>
        <p:txBody>
          <a:bodyPr wrap="square" rtlCol="0">
            <a:spAutoFit/>
          </a:bodyPr>
          <a:lstStyle/>
          <a:p>
            <a:pPr algn="ctr">
              <a:lnSpc>
                <a:spcPct val="150000"/>
              </a:lnSpc>
            </a:pPr>
            <a:r>
              <a:rPr kumimoji="1" lang="ja-JP" altLang="en-US" sz="1100" b="1" dirty="0">
                <a:latin typeface="Meiryo UI" panose="020B0604030504040204" pitchFamily="50" charset="-128"/>
                <a:ea typeface="Meiryo UI" panose="020B0604030504040204" pitchFamily="50" charset="-128"/>
              </a:rPr>
              <a:t>拡散</a:t>
            </a:r>
          </a:p>
        </p:txBody>
      </p:sp>
      <p:sp>
        <p:nvSpPr>
          <p:cNvPr id="6" name="楕円 5">
            <a:extLst>
              <a:ext uri="{FF2B5EF4-FFF2-40B4-BE49-F238E27FC236}">
                <a16:creationId xmlns:a16="http://schemas.microsoft.com/office/drawing/2014/main" id="{D368B6E4-DFA9-482E-BC18-AF9F1F17768F}"/>
              </a:ext>
            </a:extLst>
          </p:cNvPr>
          <p:cNvSpPr/>
          <p:nvPr/>
        </p:nvSpPr>
        <p:spPr>
          <a:xfrm>
            <a:off x="784837" y="7295079"/>
            <a:ext cx="127321" cy="14214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コネクタ 7">
            <a:extLst>
              <a:ext uri="{FF2B5EF4-FFF2-40B4-BE49-F238E27FC236}">
                <a16:creationId xmlns:a16="http://schemas.microsoft.com/office/drawing/2014/main" id="{56CCFC2B-A5FF-46B7-A1E8-514F8D09D46B}"/>
              </a:ext>
            </a:extLst>
          </p:cNvPr>
          <p:cNvCxnSpPr>
            <a:endCxn id="6" idx="0"/>
          </p:cNvCxnSpPr>
          <p:nvPr/>
        </p:nvCxnSpPr>
        <p:spPr>
          <a:xfrm>
            <a:off x="848498" y="7152376"/>
            <a:ext cx="0" cy="142703"/>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4" name="楕円 43">
            <a:extLst>
              <a:ext uri="{FF2B5EF4-FFF2-40B4-BE49-F238E27FC236}">
                <a16:creationId xmlns:a16="http://schemas.microsoft.com/office/drawing/2014/main" id="{FD1AE132-0F0B-4736-94BF-23987ABFB2C2}"/>
              </a:ext>
            </a:extLst>
          </p:cNvPr>
          <p:cNvSpPr/>
          <p:nvPr/>
        </p:nvSpPr>
        <p:spPr>
          <a:xfrm>
            <a:off x="2519350" y="7294606"/>
            <a:ext cx="127321" cy="14214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5" name="直線コネクタ 44">
            <a:extLst>
              <a:ext uri="{FF2B5EF4-FFF2-40B4-BE49-F238E27FC236}">
                <a16:creationId xmlns:a16="http://schemas.microsoft.com/office/drawing/2014/main" id="{4027D642-B5C9-450F-8F24-F656D68851D5}"/>
              </a:ext>
            </a:extLst>
          </p:cNvPr>
          <p:cNvCxnSpPr>
            <a:endCxn id="44" idx="0"/>
          </p:cNvCxnSpPr>
          <p:nvPr/>
        </p:nvCxnSpPr>
        <p:spPr>
          <a:xfrm>
            <a:off x="2583011" y="7151903"/>
            <a:ext cx="0" cy="142703"/>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6" name="楕円 45">
            <a:extLst>
              <a:ext uri="{FF2B5EF4-FFF2-40B4-BE49-F238E27FC236}">
                <a16:creationId xmlns:a16="http://schemas.microsoft.com/office/drawing/2014/main" id="{74452098-F9FC-4D73-B64C-945F4CC05C29}"/>
              </a:ext>
            </a:extLst>
          </p:cNvPr>
          <p:cNvSpPr/>
          <p:nvPr/>
        </p:nvSpPr>
        <p:spPr>
          <a:xfrm>
            <a:off x="4261796" y="7294738"/>
            <a:ext cx="127321" cy="14214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7" name="直線コネクタ 46">
            <a:extLst>
              <a:ext uri="{FF2B5EF4-FFF2-40B4-BE49-F238E27FC236}">
                <a16:creationId xmlns:a16="http://schemas.microsoft.com/office/drawing/2014/main" id="{F9A1DD9E-1DB2-4124-ABED-F9F24F90FE76}"/>
              </a:ext>
            </a:extLst>
          </p:cNvPr>
          <p:cNvCxnSpPr>
            <a:endCxn id="46" idx="0"/>
          </p:cNvCxnSpPr>
          <p:nvPr/>
        </p:nvCxnSpPr>
        <p:spPr>
          <a:xfrm>
            <a:off x="4325457" y="7152035"/>
            <a:ext cx="0" cy="142703"/>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8" name="楕円 47">
            <a:extLst>
              <a:ext uri="{FF2B5EF4-FFF2-40B4-BE49-F238E27FC236}">
                <a16:creationId xmlns:a16="http://schemas.microsoft.com/office/drawing/2014/main" id="{9AF60AA5-A6FB-49D9-B7A8-E8376E8CA033}"/>
              </a:ext>
            </a:extLst>
          </p:cNvPr>
          <p:cNvSpPr/>
          <p:nvPr/>
        </p:nvSpPr>
        <p:spPr>
          <a:xfrm>
            <a:off x="5945841" y="7294606"/>
            <a:ext cx="127321" cy="14214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9" name="直線コネクタ 48">
            <a:extLst>
              <a:ext uri="{FF2B5EF4-FFF2-40B4-BE49-F238E27FC236}">
                <a16:creationId xmlns:a16="http://schemas.microsoft.com/office/drawing/2014/main" id="{6E6BE4AB-24D3-4443-8A4D-123CE0FF01D4}"/>
              </a:ext>
            </a:extLst>
          </p:cNvPr>
          <p:cNvCxnSpPr>
            <a:endCxn id="48" idx="0"/>
          </p:cNvCxnSpPr>
          <p:nvPr/>
        </p:nvCxnSpPr>
        <p:spPr>
          <a:xfrm>
            <a:off x="6009502" y="7151903"/>
            <a:ext cx="0" cy="142703"/>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2" name="楕円 51">
            <a:extLst>
              <a:ext uri="{FF2B5EF4-FFF2-40B4-BE49-F238E27FC236}">
                <a16:creationId xmlns:a16="http://schemas.microsoft.com/office/drawing/2014/main" id="{80B75513-54A7-4653-81EB-6B8101A0F5E8}"/>
              </a:ext>
            </a:extLst>
          </p:cNvPr>
          <p:cNvSpPr/>
          <p:nvPr/>
        </p:nvSpPr>
        <p:spPr>
          <a:xfrm>
            <a:off x="1680315" y="8021613"/>
            <a:ext cx="127321" cy="14214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3" name="直線コネクタ 52">
            <a:extLst>
              <a:ext uri="{FF2B5EF4-FFF2-40B4-BE49-F238E27FC236}">
                <a16:creationId xmlns:a16="http://schemas.microsoft.com/office/drawing/2014/main" id="{1C8F5DF1-3EEC-4191-A7E9-BA504E3AF84C}"/>
              </a:ext>
            </a:extLst>
          </p:cNvPr>
          <p:cNvCxnSpPr/>
          <p:nvPr/>
        </p:nvCxnSpPr>
        <p:spPr>
          <a:xfrm>
            <a:off x="1743975" y="8138404"/>
            <a:ext cx="0" cy="142703"/>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4" name="楕円 53">
            <a:extLst>
              <a:ext uri="{FF2B5EF4-FFF2-40B4-BE49-F238E27FC236}">
                <a16:creationId xmlns:a16="http://schemas.microsoft.com/office/drawing/2014/main" id="{6E5D1FEE-92AA-4304-B923-E4085D24221D}"/>
              </a:ext>
            </a:extLst>
          </p:cNvPr>
          <p:cNvSpPr/>
          <p:nvPr/>
        </p:nvSpPr>
        <p:spPr>
          <a:xfrm>
            <a:off x="3429494" y="7996261"/>
            <a:ext cx="127321" cy="14214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5" name="直線コネクタ 54">
            <a:extLst>
              <a:ext uri="{FF2B5EF4-FFF2-40B4-BE49-F238E27FC236}">
                <a16:creationId xmlns:a16="http://schemas.microsoft.com/office/drawing/2014/main" id="{A9CF973D-12DE-4FFF-9381-A87AA361376C}"/>
              </a:ext>
            </a:extLst>
          </p:cNvPr>
          <p:cNvCxnSpPr/>
          <p:nvPr/>
        </p:nvCxnSpPr>
        <p:spPr>
          <a:xfrm>
            <a:off x="3493154" y="8113052"/>
            <a:ext cx="0" cy="142703"/>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6" name="楕円 55">
            <a:extLst>
              <a:ext uri="{FF2B5EF4-FFF2-40B4-BE49-F238E27FC236}">
                <a16:creationId xmlns:a16="http://schemas.microsoft.com/office/drawing/2014/main" id="{DDCE111F-966F-40F7-938E-1AC027F859E8}"/>
              </a:ext>
            </a:extLst>
          </p:cNvPr>
          <p:cNvSpPr/>
          <p:nvPr/>
        </p:nvSpPr>
        <p:spPr>
          <a:xfrm>
            <a:off x="5166750" y="8021613"/>
            <a:ext cx="127321" cy="14214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7" name="直線コネクタ 56">
            <a:extLst>
              <a:ext uri="{FF2B5EF4-FFF2-40B4-BE49-F238E27FC236}">
                <a16:creationId xmlns:a16="http://schemas.microsoft.com/office/drawing/2014/main" id="{EF651318-DC67-476D-9848-D81D2DCAD9CE}"/>
              </a:ext>
            </a:extLst>
          </p:cNvPr>
          <p:cNvCxnSpPr/>
          <p:nvPr/>
        </p:nvCxnSpPr>
        <p:spPr>
          <a:xfrm>
            <a:off x="5230410" y="8138404"/>
            <a:ext cx="0" cy="142703"/>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8" name="テキスト ボックス 57">
            <a:extLst>
              <a:ext uri="{FF2B5EF4-FFF2-40B4-BE49-F238E27FC236}">
                <a16:creationId xmlns:a16="http://schemas.microsoft.com/office/drawing/2014/main" id="{FD28ACA0-A46B-409E-A6F9-0746E4C9A5B4}"/>
              </a:ext>
            </a:extLst>
          </p:cNvPr>
          <p:cNvSpPr txBox="1"/>
          <p:nvPr/>
        </p:nvSpPr>
        <p:spPr>
          <a:xfrm>
            <a:off x="393597" y="6882888"/>
            <a:ext cx="1656754" cy="271036"/>
          </a:xfrm>
          <a:prstGeom prst="rect">
            <a:avLst/>
          </a:prstGeom>
          <a:solidFill>
            <a:schemeClr val="accent4">
              <a:lumMod val="20000"/>
              <a:lumOff val="80000"/>
            </a:schemeClr>
          </a:solidFill>
        </p:spPr>
        <p:txBody>
          <a:bodyPr wrap="square" rtlCol="0">
            <a:spAutoFit/>
          </a:bodyPr>
          <a:lstStyle/>
          <a:p>
            <a:pPr algn="ctr">
              <a:lnSpc>
                <a:spcPct val="150000"/>
              </a:lnSpc>
            </a:pPr>
            <a:r>
              <a:rPr kumimoji="1" lang="ja-JP" altLang="en-US" sz="900" dirty="0">
                <a:latin typeface="Meiryo UI" panose="020B0604030504040204" pitchFamily="50" charset="-128"/>
                <a:ea typeface="Meiryo UI" panose="020B0604030504040204" pitchFamily="50" charset="-128"/>
              </a:rPr>
              <a:t>潜在ニーズに訴求するコンテンツ</a:t>
            </a:r>
          </a:p>
        </p:txBody>
      </p:sp>
      <p:sp>
        <p:nvSpPr>
          <p:cNvPr id="61" name="テキスト ボックス 60">
            <a:extLst>
              <a:ext uri="{FF2B5EF4-FFF2-40B4-BE49-F238E27FC236}">
                <a16:creationId xmlns:a16="http://schemas.microsoft.com/office/drawing/2014/main" id="{2B06D133-063F-44A8-A57B-74AC13142D5B}"/>
              </a:ext>
            </a:extLst>
          </p:cNvPr>
          <p:cNvSpPr txBox="1"/>
          <p:nvPr/>
        </p:nvSpPr>
        <p:spPr>
          <a:xfrm>
            <a:off x="911153" y="8286218"/>
            <a:ext cx="1656754" cy="271036"/>
          </a:xfrm>
          <a:prstGeom prst="rect">
            <a:avLst/>
          </a:prstGeom>
          <a:solidFill>
            <a:schemeClr val="accent4">
              <a:lumMod val="20000"/>
              <a:lumOff val="80000"/>
            </a:schemeClr>
          </a:solidFill>
        </p:spPr>
        <p:txBody>
          <a:bodyPr wrap="square" rtlCol="0">
            <a:spAutoFit/>
          </a:bodyPr>
          <a:lstStyle/>
          <a:p>
            <a:pPr algn="ctr">
              <a:lnSpc>
                <a:spcPct val="150000"/>
              </a:lnSpc>
            </a:pPr>
            <a:r>
              <a:rPr kumimoji="1" lang="ja-JP" altLang="en-US" sz="900" dirty="0">
                <a:latin typeface="Meiryo UI" panose="020B0604030504040204" pitchFamily="50" charset="-128"/>
                <a:ea typeface="Meiryo UI" panose="020B0604030504040204" pitchFamily="50" charset="-128"/>
              </a:rPr>
              <a:t>お役立ちコンテンツ</a:t>
            </a:r>
          </a:p>
        </p:txBody>
      </p:sp>
      <p:sp>
        <p:nvSpPr>
          <p:cNvPr id="62" name="テキスト ボックス 61">
            <a:extLst>
              <a:ext uri="{FF2B5EF4-FFF2-40B4-BE49-F238E27FC236}">
                <a16:creationId xmlns:a16="http://schemas.microsoft.com/office/drawing/2014/main" id="{A988D3D0-53BE-45EE-B9D8-FE9A0AFC0824}"/>
              </a:ext>
            </a:extLst>
          </p:cNvPr>
          <p:cNvSpPr txBox="1"/>
          <p:nvPr/>
        </p:nvSpPr>
        <p:spPr>
          <a:xfrm>
            <a:off x="2153356" y="6882174"/>
            <a:ext cx="1656754" cy="271036"/>
          </a:xfrm>
          <a:prstGeom prst="rect">
            <a:avLst/>
          </a:prstGeom>
          <a:solidFill>
            <a:schemeClr val="accent4">
              <a:lumMod val="20000"/>
              <a:lumOff val="80000"/>
            </a:schemeClr>
          </a:solidFill>
        </p:spPr>
        <p:txBody>
          <a:bodyPr wrap="square" rtlCol="0">
            <a:spAutoFit/>
          </a:bodyPr>
          <a:lstStyle/>
          <a:p>
            <a:pPr algn="ctr">
              <a:lnSpc>
                <a:spcPct val="150000"/>
              </a:lnSpc>
            </a:pPr>
            <a:r>
              <a:rPr kumimoji="1" lang="ja-JP" altLang="en-US" sz="900" dirty="0">
                <a:latin typeface="Meiryo UI" panose="020B0604030504040204" pitchFamily="50" charset="-128"/>
                <a:ea typeface="Meiryo UI" panose="020B0604030504040204" pitchFamily="50" charset="-128"/>
              </a:rPr>
              <a:t>商材の特徴紹介コンテンツ</a:t>
            </a:r>
          </a:p>
        </p:txBody>
      </p:sp>
      <p:sp>
        <p:nvSpPr>
          <p:cNvPr id="63" name="テキスト ボックス 62">
            <a:extLst>
              <a:ext uri="{FF2B5EF4-FFF2-40B4-BE49-F238E27FC236}">
                <a16:creationId xmlns:a16="http://schemas.microsoft.com/office/drawing/2014/main" id="{A68D3430-50D7-4A3B-AA44-4F385E2D7BC4}"/>
              </a:ext>
            </a:extLst>
          </p:cNvPr>
          <p:cNvSpPr txBox="1"/>
          <p:nvPr/>
        </p:nvSpPr>
        <p:spPr>
          <a:xfrm>
            <a:off x="2713449" y="8255755"/>
            <a:ext cx="1656754" cy="271036"/>
          </a:xfrm>
          <a:prstGeom prst="rect">
            <a:avLst/>
          </a:prstGeom>
          <a:solidFill>
            <a:schemeClr val="accent4">
              <a:lumMod val="20000"/>
              <a:lumOff val="80000"/>
            </a:schemeClr>
          </a:solidFill>
        </p:spPr>
        <p:txBody>
          <a:bodyPr wrap="square" rtlCol="0">
            <a:spAutoFit/>
          </a:bodyPr>
          <a:lstStyle/>
          <a:p>
            <a:pPr algn="ctr">
              <a:lnSpc>
                <a:spcPct val="150000"/>
              </a:lnSpc>
            </a:pPr>
            <a:r>
              <a:rPr kumimoji="1" lang="ja-JP" altLang="en-US" sz="900" dirty="0">
                <a:latin typeface="Meiryo UI" panose="020B0604030504040204" pitchFamily="50" charset="-128"/>
                <a:ea typeface="Meiryo UI" panose="020B0604030504040204" pitchFamily="50" charset="-128"/>
              </a:rPr>
              <a:t>商材のメリット・デメリット</a:t>
            </a:r>
          </a:p>
        </p:txBody>
      </p:sp>
      <p:sp>
        <p:nvSpPr>
          <p:cNvPr id="64" name="テキスト ボックス 63">
            <a:extLst>
              <a:ext uri="{FF2B5EF4-FFF2-40B4-BE49-F238E27FC236}">
                <a16:creationId xmlns:a16="http://schemas.microsoft.com/office/drawing/2014/main" id="{9C3348D6-A074-48AC-87CD-F08C97E273FC}"/>
              </a:ext>
            </a:extLst>
          </p:cNvPr>
          <p:cNvSpPr txBox="1"/>
          <p:nvPr/>
        </p:nvSpPr>
        <p:spPr>
          <a:xfrm>
            <a:off x="3919646" y="6880753"/>
            <a:ext cx="1656754" cy="271036"/>
          </a:xfrm>
          <a:prstGeom prst="rect">
            <a:avLst/>
          </a:prstGeom>
          <a:solidFill>
            <a:schemeClr val="accent4">
              <a:lumMod val="20000"/>
              <a:lumOff val="80000"/>
            </a:schemeClr>
          </a:solidFill>
        </p:spPr>
        <p:txBody>
          <a:bodyPr wrap="square" rtlCol="0">
            <a:spAutoFit/>
          </a:bodyPr>
          <a:lstStyle/>
          <a:p>
            <a:pPr algn="ctr">
              <a:lnSpc>
                <a:spcPct val="150000"/>
              </a:lnSpc>
            </a:pPr>
            <a:r>
              <a:rPr kumimoji="1" lang="ja-JP" altLang="en-US" sz="900" dirty="0">
                <a:latin typeface="Meiryo UI" panose="020B0604030504040204" pitchFamily="50" charset="-128"/>
                <a:ea typeface="Meiryo UI" panose="020B0604030504040204" pitchFamily="50" charset="-128"/>
              </a:rPr>
              <a:t>プロジェクトストーリー</a:t>
            </a:r>
          </a:p>
        </p:txBody>
      </p:sp>
      <p:sp>
        <p:nvSpPr>
          <p:cNvPr id="65" name="テキスト ボックス 64">
            <a:extLst>
              <a:ext uri="{FF2B5EF4-FFF2-40B4-BE49-F238E27FC236}">
                <a16:creationId xmlns:a16="http://schemas.microsoft.com/office/drawing/2014/main" id="{FD12E198-F897-4938-8286-E067090AAB8B}"/>
              </a:ext>
            </a:extLst>
          </p:cNvPr>
          <p:cNvSpPr txBox="1"/>
          <p:nvPr/>
        </p:nvSpPr>
        <p:spPr>
          <a:xfrm>
            <a:off x="4465694" y="8255755"/>
            <a:ext cx="1656754" cy="271036"/>
          </a:xfrm>
          <a:prstGeom prst="rect">
            <a:avLst/>
          </a:prstGeom>
          <a:solidFill>
            <a:schemeClr val="accent4">
              <a:lumMod val="20000"/>
              <a:lumOff val="80000"/>
            </a:schemeClr>
          </a:solidFill>
        </p:spPr>
        <p:txBody>
          <a:bodyPr wrap="square" rtlCol="0">
            <a:spAutoFit/>
          </a:bodyPr>
          <a:lstStyle/>
          <a:p>
            <a:pPr algn="ctr">
              <a:lnSpc>
                <a:spcPct val="150000"/>
              </a:lnSpc>
            </a:pPr>
            <a:r>
              <a:rPr kumimoji="1" lang="ja-JP" altLang="en-US" sz="900" dirty="0">
                <a:latin typeface="Meiryo UI" panose="020B0604030504040204" pitchFamily="50" charset="-128"/>
                <a:ea typeface="Meiryo UI" panose="020B0604030504040204" pitchFamily="50" charset="-128"/>
              </a:rPr>
              <a:t>お客さまの声・よくある質問</a:t>
            </a:r>
          </a:p>
        </p:txBody>
      </p:sp>
      <p:sp>
        <p:nvSpPr>
          <p:cNvPr id="66" name="テキスト ボックス 65">
            <a:extLst>
              <a:ext uri="{FF2B5EF4-FFF2-40B4-BE49-F238E27FC236}">
                <a16:creationId xmlns:a16="http://schemas.microsoft.com/office/drawing/2014/main" id="{DD6B8740-9AF7-46D3-9E81-6244EF9EA3FA}"/>
              </a:ext>
            </a:extLst>
          </p:cNvPr>
          <p:cNvSpPr txBox="1"/>
          <p:nvPr/>
        </p:nvSpPr>
        <p:spPr>
          <a:xfrm>
            <a:off x="5733067" y="6887919"/>
            <a:ext cx="579899" cy="271036"/>
          </a:xfrm>
          <a:prstGeom prst="rect">
            <a:avLst/>
          </a:prstGeom>
          <a:solidFill>
            <a:schemeClr val="accent4">
              <a:lumMod val="20000"/>
              <a:lumOff val="80000"/>
            </a:schemeClr>
          </a:solidFill>
        </p:spPr>
        <p:txBody>
          <a:bodyPr wrap="square" rtlCol="0">
            <a:spAutoFit/>
          </a:bodyPr>
          <a:lstStyle/>
          <a:p>
            <a:pPr algn="ctr">
              <a:lnSpc>
                <a:spcPct val="150000"/>
              </a:lnSpc>
            </a:pPr>
            <a:r>
              <a:rPr kumimoji="1" lang="en-US" altLang="ja-JP" sz="900" dirty="0">
                <a:latin typeface="Meiryo UI" panose="020B0604030504040204" pitchFamily="50" charset="-128"/>
                <a:ea typeface="Meiryo UI" panose="020B0604030504040204" pitchFamily="50" charset="-128"/>
              </a:rPr>
              <a:t>SNS</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48235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楕円 72">
            <a:extLst>
              <a:ext uri="{FF2B5EF4-FFF2-40B4-BE49-F238E27FC236}">
                <a16:creationId xmlns:a16="http://schemas.microsoft.com/office/drawing/2014/main" id="{E5058D5C-58B1-4CEA-BF55-0CE76A807EA2}"/>
              </a:ext>
            </a:extLst>
          </p:cNvPr>
          <p:cNvSpPr/>
          <p:nvPr/>
        </p:nvSpPr>
        <p:spPr>
          <a:xfrm>
            <a:off x="5154913" y="3235242"/>
            <a:ext cx="906254" cy="155479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楕円 40">
            <a:extLst>
              <a:ext uri="{FF2B5EF4-FFF2-40B4-BE49-F238E27FC236}">
                <a16:creationId xmlns:a16="http://schemas.microsoft.com/office/drawing/2014/main" id="{4373CD9F-B6E4-4B02-832E-DA7694077F14}"/>
              </a:ext>
            </a:extLst>
          </p:cNvPr>
          <p:cNvSpPr/>
          <p:nvPr/>
        </p:nvSpPr>
        <p:spPr>
          <a:xfrm>
            <a:off x="1214846" y="3213464"/>
            <a:ext cx="2824768" cy="155479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B7CACB0B-D6F5-484D-B69C-941A9E3A1AC1}"/>
              </a:ext>
            </a:extLst>
          </p:cNvPr>
          <p:cNvSpPr/>
          <p:nvPr/>
        </p:nvSpPr>
        <p:spPr>
          <a:xfrm>
            <a:off x="0" y="0"/>
            <a:ext cx="6858000" cy="8241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70C0"/>
              </a:solidFill>
            </a:endParaRPr>
          </a:p>
        </p:txBody>
      </p:sp>
      <p:sp>
        <p:nvSpPr>
          <p:cNvPr id="4" name="テキスト ボックス 3">
            <a:extLst>
              <a:ext uri="{FF2B5EF4-FFF2-40B4-BE49-F238E27FC236}">
                <a16:creationId xmlns:a16="http://schemas.microsoft.com/office/drawing/2014/main" id="{C56ECF24-08C0-4C32-873B-16B6D6F00047}"/>
              </a:ext>
            </a:extLst>
          </p:cNvPr>
          <p:cNvSpPr txBox="1"/>
          <p:nvPr/>
        </p:nvSpPr>
        <p:spPr>
          <a:xfrm>
            <a:off x="222414" y="207065"/>
            <a:ext cx="3435556" cy="369332"/>
          </a:xfrm>
          <a:prstGeom prst="rect">
            <a:avLst/>
          </a:prstGeom>
          <a:noFill/>
        </p:spPr>
        <p:txBody>
          <a:bodyPr wrap="none" rtlCol="0">
            <a:spAutoFit/>
          </a:bodyPr>
          <a:lstStyle/>
          <a:p>
            <a:r>
              <a:rPr kumimoji="1" lang="ja-JP" altLang="en-US" b="1" dirty="0">
                <a:solidFill>
                  <a:schemeClr val="bg1"/>
                </a:solidFill>
                <a:latin typeface="Meiryo UI" panose="020B0604030504040204" pitchFamily="50" charset="-128"/>
                <a:ea typeface="Meiryo UI" panose="020B0604030504040204" pitchFamily="50" charset="-128"/>
              </a:rPr>
              <a:t>コンテンツマーケティングの手順　③</a:t>
            </a:r>
          </a:p>
        </p:txBody>
      </p:sp>
      <p:sp>
        <p:nvSpPr>
          <p:cNvPr id="15" name="スライド番号プレースホルダー 14">
            <a:extLst>
              <a:ext uri="{FF2B5EF4-FFF2-40B4-BE49-F238E27FC236}">
                <a16:creationId xmlns:a16="http://schemas.microsoft.com/office/drawing/2014/main" id="{F76BA463-2CA5-407C-9F62-64389B658E8A}"/>
              </a:ext>
            </a:extLst>
          </p:cNvPr>
          <p:cNvSpPr>
            <a:spLocks noGrp="1"/>
          </p:cNvSpPr>
          <p:nvPr>
            <p:ph type="sldNum" sz="quarter" idx="12"/>
          </p:nvPr>
        </p:nvSpPr>
        <p:spPr/>
        <p:txBody>
          <a:bodyPr/>
          <a:lstStyle/>
          <a:p>
            <a:fld id="{63B03603-CE1D-4918-BE90-D188EC52250C}" type="slidenum">
              <a:rPr kumimoji="1" lang="ja-JP" altLang="en-US" smtClean="0"/>
              <a:t>9</a:t>
            </a:fld>
            <a:endParaRPr kumimoji="1" lang="ja-JP" altLang="en-US"/>
          </a:p>
        </p:txBody>
      </p:sp>
      <p:cxnSp>
        <p:nvCxnSpPr>
          <p:cNvPr id="18" name="直線コネクタ 17">
            <a:extLst>
              <a:ext uri="{FF2B5EF4-FFF2-40B4-BE49-F238E27FC236}">
                <a16:creationId xmlns:a16="http://schemas.microsoft.com/office/drawing/2014/main" id="{FDB14013-DDDE-4671-96AB-9CB99FEB3285}"/>
              </a:ext>
            </a:extLst>
          </p:cNvPr>
          <p:cNvCxnSpPr>
            <a:cxnSpLocks/>
          </p:cNvCxnSpPr>
          <p:nvPr/>
        </p:nvCxnSpPr>
        <p:spPr>
          <a:xfrm>
            <a:off x="33020" y="-5080"/>
            <a:ext cx="0" cy="824129"/>
          </a:xfrm>
          <a:prstGeom prst="line">
            <a:avLst/>
          </a:prstGeom>
          <a:ln w="762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F0C7BD86-F45A-48E6-8C0E-C7C550C906B4}"/>
              </a:ext>
            </a:extLst>
          </p:cNvPr>
          <p:cNvSpPr txBox="1"/>
          <p:nvPr/>
        </p:nvSpPr>
        <p:spPr>
          <a:xfrm>
            <a:off x="235130" y="988420"/>
            <a:ext cx="1670650" cy="307777"/>
          </a:xfrm>
          <a:prstGeom prst="rect">
            <a:avLst/>
          </a:prstGeom>
          <a:noFill/>
        </p:spPr>
        <p:txBody>
          <a:bodyPr wrap="none" rtlCol="0">
            <a:spAutoFit/>
          </a:bodyPr>
          <a:lstStyle/>
          <a:p>
            <a:r>
              <a:rPr kumimoji="1" lang="en-US" altLang="ja-JP" sz="1400" b="1" dirty="0">
                <a:solidFill>
                  <a:srgbClr val="0070C0"/>
                </a:solidFill>
                <a:latin typeface="Meiryo UI" panose="020B0604030504040204" pitchFamily="50" charset="-128"/>
                <a:ea typeface="Meiryo UI" panose="020B0604030504040204" pitchFamily="50" charset="-128"/>
              </a:rPr>
              <a:t>5. </a:t>
            </a:r>
            <a:r>
              <a:rPr kumimoji="1" lang="ja-JP" altLang="en-US" sz="1400" b="1" dirty="0">
                <a:solidFill>
                  <a:srgbClr val="0070C0"/>
                </a:solidFill>
                <a:latin typeface="Meiryo UI" panose="020B0604030504040204" pitchFamily="50" charset="-128"/>
                <a:ea typeface="Meiryo UI" panose="020B0604030504040204" pitchFamily="50" charset="-128"/>
              </a:rPr>
              <a:t>運用体制の構築</a:t>
            </a:r>
          </a:p>
        </p:txBody>
      </p:sp>
      <p:sp>
        <p:nvSpPr>
          <p:cNvPr id="37" name="テキスト ボックス 36">
            <a:extLst>
              <a:ext uri="{FF2B5EF4-FFF2-40B4-BE49-F238E27FC236}">
                <a16:creationId xmlns:a16="http://schemas.microsoft.com/office/drawing/2014/main" id="{BB524D64-A132-4CB9-AAA9-5A6268FA1328}"/>
              </a:ext>
            </a:extLst>
          </p:cNvPr>
          <p:cNvSpPr txBox="1"/>
          <p:nvPr/>
        </p:nvSpPr>
        <p:spPr>
          <a:xfrm>
            <a:off x="215537" y="1410339"/>
            <a:ext cx="6139542" cy="1445076"/>
          </a:xfrm>
          <a:prstGeom prst="rect">
            <a:avLst/>
          </a:prstGeom>
          <a:noFill/>
        </p:spPr>
        <p:txBody>
          <a:bodyPr wrap="square" rtlCol="0">
            <a:spAutoFit/>
          </a:bodyPr>
          <a:lstStyle/>
          <a:p>
            <a:pPr>
              <a:lnSpc>
                <a:spcPct val="150000"/>
              </a:lnSpc>
            </a:pPr>
            <a:r>
              <a:rPr lang="ja-JP" altLang="en-US" sz="1000" b="0" i="0" dirty="0">
                <a:solidFill>
                  <a:srgbClr val="333333"/>
                </a:solidFill>
                <a:effectLst/>
                <a:latin typeface="Meiryo UI" panose="020B0604030504040204" pitchFamily="50" charset="-128"/>
                <a:ea typeface="Meiryo UI" panose="020B0604030504040204" pitchFamily="50" charset="-128"/>
              </a:rPr>
              <a:t>コンテンツマーケティングは、即効性のある施策ではありません。短期的な売上アップを狙うなら、広告出稿などのプロモーションの方が効果的です。</a:t>
            </a:r>
            <a:endParaRPr lang="en-US" altLang="ja-JP" sz="1000" b="0" i="0" dirty="0">
              <a:solidFill>
                <a:srgbClr val="333333"/>
              </a:solidFill>
              <a:effectLst/>
              <a:latin typeface="Meiryo UI" panose="020B0604030504040204" pitchFamily="50" charset="-128"/>
              <a:ea typeface="Meiryo UI" panose="020B0604030504040204" pitchFamily="50" charset="-128"/>
            </a:endParaRPr>
          </a:p>
          <a:p>
            <a:pPr>
              <a:lnSpc>
                <a:spcPct val="150000"/>
              </a:lnSpc>
            </a:pPr>
            <a:endParaRPr lang="ja-JP" altLang="en-US" sz="1000" b="0" i="0" dirty="0">
              <a:solidFill>
                <a:srgbClr val="333333"/>
              </a:solidFill>
              <a:effectLst/>
              <a:latin typeface="Meiryo UI" panose="020B0604030504040204" pitchFamily="50" charset="-128"/>
              <a:ea typeface="Meiryo UI" panose="020B0604030504040204" pitchFamily="50" charset="-128"/>
            </a:endParaRPr>
          </a:p>
          <a:p>
            <a:pPr>
              <a:lnSpc>
                <a:spcPct val="150000"/>
              </a:lnSpc>
            </a:pPr>
            <a:r>
              <a:rPr lang="ja-JP" altLang="en-US" sz="1000" b="0" i="0" dirty="0">
                <a:solidFill>
                  <a:srgbClr val="333333"/>
                </a:solidFill>
                <a:effectLst/>
                <a:highlight>
                  <a:srgbClr val="FFFF00"/>
                </a:highlight>
                <a:latin typeface="Meiryo UI" panose="020B0604030504040204" pitchFamily="50" charset="-128"/>
                <a:ea typeface="Meiryo UI" panose="020B0604030504040204" pitchFamily="50" charset="-128"/>
              </a:rPr>
              <a:t>コンテンツマーケティングは、長期的なスパンで継続して行うことが前提</a:t>
            </a:r>
            <a:r>
              <a:rPr lang="ja-JP" altLang="en-US" sz="1000" b="0" i="0" dirty="0">
                <a:solidFill>
                  <a:srgbClr val="333333"/>
                </a:solidFill>
                <a:effectLst/>
                <a:latin typeface="Meiryo UI" panose="020B0604030504040204" pitchFamily="50" charset="-128"/>
                <a:ea typeface="Meiryo UI" panose="020B0604030504040204" pitchFamily="50" charset="-128"/>
              </a:rPr>
              <a:t>となります。それには、運用体制をしっかり構築しておくことが望まれます。誰がコンテンツを作成・公開し、誰がその後のコンテンツの管理と運営を行うのか、担当者を決めておきましょう。</a:t>
            </a:r>
            <a:endParaRPr kumimoji="1" lang="ja-JP" altLang="en-US" sz="1000" dirty="0">
              <a:latin typeface="Meiryo UI" panose="020B0604030504040204" pitchFamily="50" charset="-128"/>
              <a:ea typeface="Meiryo UI" panose="020B0604030504040204" pitchFamily="50" charset="-128"/>
            </a:endParaRPr>
          </a:p>
        </p:txBody>
      </p:sp>
      <p:sp>
        <p:nvSpPr>
          <p:cNvPr id="59" name="テキスト ボックス 58">
            <a:extLst>
              <a:ext uri="{FF2B5EF4-FFF2-40B4-BE49-F238E27FC236}">
                <a16:creationId xmlns:a16="http://schemas.microsoft.com/office/drawing/2014/main" id="{D2089EF5-5EB0-471B-A941-3A2136A407A1}"/>
              </a:ext>
            </a:extLst>
          </p:cNvPr>
          <p:cNvSpPr txBox="1"/>
          <p:nvPr/>
        </p:nvSpPr>
        <p:spPr>
          <a:xfrm>
            <a:off x="254723" y="5445211"/>
            <a:ext cx="1702710" cy="307777"/>
          </a:xfrm>
          <a:prstGeom prst="rect">
            <a:avLst/>
          </a:prstGeom>
          <a:noFill/>
        </p:spPr>
        <p:txBody>
          <a:bodyPr wrap="none" rtlCol="0">
            <a:spAutoFit/>
          </a:bodyPr>
          <a:lstStyle/>
          <a:p>
            <a:r>
              <a:rPr kumimoji="1" lang="en-US" altLang="ja-JP" sz="1400" b="1" dirty="0">
                <a:solidFill>
                  <a:srgbClr val="0070C0"/>
                </a:solidFill>
                <a:latin typeface="Meiryo UI" panose="020B0604030504040204" pitchFamily="50" charset="-128"/>
                <a:ea typeface="Meiryo UI" panose="020B0604030504040204" pitchFamily="50" charset="-128"/>
              </a:rPr>
              <a:t>6. </a:t>
            </a:r>
            <a:r>
              <a:rPr kumimoji="1" lang="ja-JP" altLang="en-US" sz="1400" b="1" dirty="0">
                <a:solidFill>
                  <a:srgbClr val="0070C0"/>
                </a:solidFill>
                <a:latin typeface="Meiryo UI" panose="020B0604030504040204" pitchFamily="50" charset="-128"/>
                <a:ea typeface="Meiryo UI" panose="020B0604030504040204" pitchFamily="50" charset="-128"/>
              </a:rPr>
              <a:t>効果測定の実施</a:t>
            </a:r>
          </a:p>
        </p:txBody>
      </p:sp>
      <p:sp>
        <p:nvSpPr>
          <p:cNvPr id="60" name="テキスト ボックス 59">
            <a:extLst>
              <a:ext uri="{FF2B5EF4-FFF2-40B4-BE49-F238E27FC236}">
                <a16:creationId xmlns:a16="http://schemas.microsoft.com/office/drawing/2014/main" id="{7D15068E-0DCC-4AC2-A2F1-75CF0B11B4BB}"/>
              </a:ext>
            </a:extLst>
          </p:cNvPr>
          <p:cNvSpPr txBox="1"/>
          <p:nvPr/>
        </p:nvSpPr>
        <p:spPr>
          <a:xfrm>
            <a:off x="235130" y="5867130"/>
            <a:ext cx="6139542" cy="1675908"/>
          </a:xfrm>
          <a:prstGeom prst="rect">
            <a:avLst/>
          </a:prstGeom>
          <a:noFill/>
        </p:spPr>
        <p:txBody>
          <a:bodyPr wrap="square" rtlCol="0">
            <a:spAutoFit/>
          </a:bodyPr>
          <a:lstStyle/>
          <a:p>
            <a:pPr>
              <a:lnSpc>
                <a:spcPct val="150000"/>
              </a:lnSpc>
            </a:pPr>
            <a:r>
              <a:rPr lang="ja-JP" altLang="en-US" sz="1000" b="0" i="0" dirty="0">
                <a:solidFill>
                  <a:srgbClr val="333333"/>
                </a:solidFill>
                <a:effectLst/>
                <a:latin typeface="Meiryo UI" panose="020B0604030504040204" pitchFamily="50" charset="-128"/>
                <a:ea typeface="Meiryo UI" panose="020B0604030504040204" pitchFamily="50" charset="-128"/>
              </a:rPr>
              <a:t>コンテンツマーケティングは、コンテンツを作成し、公開したら終わり、というものではありません。</a:t>
            </a:r>
            <a:r>
              <a:rPr lang="ja-JP" altLang="en-US" sz="1000" b="0" i="0" dirty="0">
                <a:solidFill>
                  <a:srgbClr val="333333"/>
                </a:solidFill>
                <a:effectLst/>
                <a:highlight>
                  <a:srgbClr val="FFFF00"/>
                </a:highlight>
                <a:latin typeface="Meiryo UI" panose="020B0604030504040204" pitchFamily="50" charset="-128"/>
                <a:ea typeface="Meiryo UI" panose="020B0604030504040204" pitchFamily="50" charset="-128"/>
              </a:rPr>
              <a:t>それぞれのターゲットに向けて配信されたコンテンツが、目的を達成するためにどれだけ貢献したか、</a:t>
            </a:r>
            <a:r>
              <a:rPr lang="en-US" altLang="ja-JP" sz="1000" b="0" i="0" dirty="0">
                <a:solidFill>
                  <a:srgbClr val="333333"/>
                </a:solidFill>
                <a:effectLst/>
                <a:highlight>
                  <a:srgbClr val="FFFF00"/>
                </a:highlight>
                <a:latin typeface="Meiryo UI" panose="020B0604030504040204" pitchFamily="50" charset="-128"/>
                <a:ea typeface="Meiryo UI" panose="020B0604030504040204" pitchFamily="50" charset="-128"/>
              </a:rPr>
              <a:t>Google</a:t>
            </a:r>
            <a:r>
              <a:rPr lang="ja-JP" altLang="en-US" sz="1000" b="0" i="0" dirty="0">
                <a:solidFill>
                  <a:srgbClr val="333333"/>
                </a:solidFill>
                <a:effectLst/>
                <a:highlight>
                  <a:srgbClr val="FFFF00"/>
                </a:highlight>
                <a:latin typeface="Meiryo UI" panose="020B0604030504040204" pitchFamily="50" charset="-128"/>
                <a:ea typeface="Meiryo UI" panose="020B0604030504040204" pitchFamily="50" charset="-128"/>
              </a:rPr>
              <a:t>アナリティクスなどの分析ツールを用いて、定期的に測定する</a:t>
            </a:r>
            <a:r>
              <a:rPr lang="ja-JP" altLang="en-US" sz="1000" b="0" i="0" dirty="0">
                <a:solidFill>
                  <a:srgbClr val="333333"/>
                </a:solidFill>
                <a:effectLst/>
                <a:latin typeface="Meiryo UI" panose="020B0604030504040204" pitchFamily="50" charset="-128"/>
                <a:ea typeface="Meiryo UI" panose="020B0604030504040204" pitchFamily="50" charset="-128"/>
              </a:rPr>
              <a:t>ことが必須です。</a:t>
            </a:r>
            <a:endParaRPr lang="en-US" altLang="ja-JP" sz="1000" b="0" i="0" dirty="0">
              <a:solidFill>
                <a:srgbClr val="333333"/>
              </a:solidFill>
              <a:effectLst/>
              <a:latin typeface="Meiryo UI" panose="020B0604030504040204" pitchFamily="50" charset="-128"/>
              <a:ea typeface="Meiryo UI" panose="020B0604030504040204" pitchFamily="50" charset="-128"/>
            </a:endParaRPr>
          </a:p>
          <a:p>
            <a:pPr>
              <a:lnSpc>
                <a:spcPct val="150000"/>
              </a:lnSpc>
            </a:pPr>
            <a:endParaRPr lang="ja-JP" altLang="en-US" sz="1000" b="0" i="0" dirty="0">
              <a:solidFill>
                <a:srgbClr val="333333"/>
              </a:solidFill>
              <a:effectLst/>
              <a:latin typeface="Meiryo UI" panose="020B0604030504040204" pitchFamily="50" charset="-128"/>
              <a:ea typeface="Meiryo UI" panose="020B0604030504040204" pitchFamily="50" charset="-128"/>
            </a:endParaRPr>
          </a:p>
          <a:p>
            <a:pPr>
              <a:lnSpc>
                <a:spcPct val="150000"/>
              </a:lnSpc>
            </a:pPr>
            <a:r>
              <a:rPr lang="ja-JP" altLang="en-US" sz="1000" b="0" i="0" dirty="0">
                <a:solidFill>
                  <a:srgbClr val="333333"/>
                </a:solidFill>
                <a:effectLst/>
                <a:latin typeface="Meiryo UI" panose="020B0604030504040204" pitchFamily="50" charset="-128"/>
                <a:ea typeface="Meiryo UI" panose="020B0604030504040204" pitchFamily="50" charset="-128"/>
              </a:rPr>
              <a:t>それには、指標となる</a:t>
            </a:r>
            <a:r>
              <a:rPr lang="en-US" altLang="ja-JP" sz="1000" b="0" i="0" dirty="0">
                <a:solidFill>
                  <a:srgbClr val="333333"/>
                </a:solidFill>
                <a:effectLst/>
                <a:latin typeface="Meiryo UI" panose="020B0604030504040204" pitchFamily="50" charset="-128"/>
                <a:ea typeface="Meiryo UI" panose="020B0604030504040204" pitchFamily="50" charset="-128"/>
              </a:rPr>
              <a:t>KPI</a:t>
            </a:r>
            <a:r>
              <a:rPr lang="ja-JP" altLang="en-US" sz="1000" b="0" i="0" dirty="0">
                <a:solidFill>
                  <a:srgbClr val="333333"/>
                </a:solidFill>
                <a:effectLst/>
                <a:latin typeface="Meiryo UI" panose="020B0604030504040204" pitchFamily="50" charset="-128"/>
                <a:ea typeface="Meiryo UI" panose="020B0604030504040204" pitchFamily="50" charset="-128"/>
              </a:rPr>
              <a:t>を定める必要があります。この</a:t>
            </a:r>
            <a:r>
              <a:rPr lang="en-US" altLang="ja-JP" sz="1000" b="0" i="0" dirty="0">
                <a:solidFill>
                  <a:srgbClr val="333333"/>
                </a:solidFill>
                <a:effectLst/>
                <a:latin typeface="Meiryo UI" panose="020B0604030504040204" pitchFamily="50" charset="-128"/>
                <a:ea typeface="Meiryo UI" panose="020B0604030504040204" pitchFamily="50" charset="-128"/>
              </a:rPr>
              <a:t>KPI</a:t>
            </a:r>
            <a:r>
              <a:rPr lang="ja-JP" altLang="en-US" sz="1000" b="0" i="0" dirty="0">
                <a:solidFill>
                  <a:srgbClr val="333333"/>
                </a:solidFill>
                <a:effectLst/>
                <a:latin typeface="Meiryo UI" panose="020B0604030504040204" pitchFamily="50" charset="-128"/>
                <a:ea typeface="Meiryo UI" panose="020B0604030504040204" pitchFamily="50" charset="-128"/>
              </a:rPr>
              <a:t>は、サイトのユーザー数、</a:t>
            </a:r>
            <a:r>
              <a:rPr lang="en-US" altLang="ja-JP" sz="1000" b="0" i="0" dirty="0">
                <a:solidFill>
                  <a:srgbClr val="333333"/>
                </a:solidFill>
                <a:effectLst/>
                <a:latin typeface="Meiryo UI" panose="020B0604030504040204" pitchFamily="50" charset="-128"/>
                <a:ea typeface="Meiryo UI" panose="020B0604030504040204" pitchFamily="50" charset="-128"/>
              </a:rPr>
              <a:t>PV</a:t>
            </a:r>
            <a:r>
              <a:rPr lang="ja-JP" altLang="en-US" sz="1000" b="0" i="0" dirty="0">
                <a:solidFill>
                  <a:srgbClr val="333333"/>
                </a:solidFill>
                <a:effectLst/>
                <a:latin typeface="Meiryo UI" panose="020B0604030504040204" pitchFamily="50" charset="-128"/>
                <a:ea typeface="Meiryo UI" panose="020B0604030504040204" pitchFamily="50" charset="-128"/>
              </a:rPr>
              <a:t>数、問い合わせの数、</a:t>
            </a:r>
            <a:r>
              <a:rPr lang="en-US" altLang="ja-JP" sz="1000" b="0" i="0" dirty="0">
                <a:solidFill>
                  <a:srgbClr val="333333"/>
                </a:solidFill>
                <a:effectLst/>
                <a:latin typeface="Meiryo UI" panose="020B0604030504040204" pitchFamily="50" charset="-128"/>
                <a:ea typeface="Meiryo UI" panose="020B0604030504040204" pitchFamily="50" charset="-128"/>
              </a:rPr>
              <a:t>SNS</a:t>
            </a:r>
            <a:r>
              <a:rPr lang="ja-JP" altLang="en-US" sz="1000" b="0" i="0" dirty="0">
                <a:solidFill>
                  <a:srgbClr val="333333"/>
                </a:solidFill>
                <a:effectLst/>
                <a:latin typeface="Meiryo UI" panose="020B0604030504040204" pitchFamily="50" charset="-128"/>
                <a:ea typeface="Meiryo UI" panose="020B0604030504040204" pitchFamily="50" charset="-128"/>
              </a:rPr>
              <a:t>でのシェア数など、様々です。貢献度に気を配りつつ、</a:t>
            </a:r>
            <a:r>
              <a:rPr lang="en-US" altLang="ja-JP" sz="1000" b="0" i="0" dirty="0">
                <a:solidFill>
                  <a:srgbClr val="333333"/>
                </a:solidFill>
                <a:effectLst/>
                <a:latin typeface="Meiryo UI" panose="020B0604030504040204" pitchFamily="50" charset="-128"/>
                <a:ea typeface="Meiryo UI" panose="020B0604030504040204" pitchFamily="50" charset="-128"/>
              </a:rPr>
              <a:t>PDCA</a:t>
            </a:r>
            <a:r>
              <a:rPr lang="ja-JP" altLang="en-US" sz="1000" b="0" i="0" dirty="0">
                <a:solidFill>
                  <a:srgbClr val="333333"/>
                </a:solidFill>
                <a:effectLst/>
                <a:latin typeface="Meiryo UI" panose="020B0604030504040204" pitchFamily="50" charset="-128"/>
                <a:ea typeface="Meiryo UI" panose="020B0604030504040204" pitchFamily="50" charset="-128"/>
              </a:rPr>
              <a:t>を回しながら、コンテンツを最適なものへとブラッシュアップしていくのです。</a:t>
            </a:r>
            <a:endParaRPr kumimoji="1" lang="ja-JP" altLang="en-US" sz="1000" dirty="0">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79716C1F-EAA8-4B7A-AA00-F874F14235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9079" y="4173592"/>
            <a:ext cx="553769" cy="740944"/>
          </a:xfrm>
          <a:prstGeom prst="rect">
            <a:avLst/>
          </a:prstGeom>
        </p:spPr>
      </p:pic>
      <p:pic>
        <p:nvPicPr>
          <p:cNvPr id="11" name="図 10">
            <a:extLst>
              <a:ext uri="{FF2B5EF4-FFF2-40B4-BE49-F238E27FC236}">
                <a16:creationId xmlns:a16="http://schemas.microsoft.com/office/drawing/2014/main" id="{4C2D6089-87B0-483A-98C7-ABC41A6D6B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0145" y="2817166"/>
            <a:ext cx="488243" cy="653270"/>
          </a:xfrm>
          <a:prstGeom prst="rect">
            <a:avLst/>
          </a:prstGeom>
        </p:spPr>
      </p:pic>
      <p:pic>
        <p:nvPicPr>
          <p:cNvPr id="13" name="図 12">
            <a:extLst>
              <a:ext uri="{FF2B5EF4-FFF2-40B4-BE49-F238E27FC236}">
                <a16:creationId xmlns:a16="http://schemas.microsoft.com/office/drawing/2014/main" id="{E3A3909B-DA8D-4FF0-9B9A-301915203E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9132" y="4137385"/>
            <a:ext cx="551511" cy="747303"/>
          </a:xfrm>
          <a:prstGeom prst="rect">
            <a:avLst/>
          </a:prstGeom>
        </p:spPr>
      </p:pic>
      <p:pic>
        <p:nvPicPr>
          <p:cNvPr id="17" name="図 16">
            <a:extLst>
              <a:ext uri="{FF2B5EF4-FFF2-40B4-BE49-F238E27FC236}">
                <a16:creationId xmlns:a16="http://schemas.microsoft.com/office/drawing/2014/main" id="{A1BFE091-D479-4849-B1D9-B0B61937B8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0145" y="4122892"/>
            <a:ext cx="551511" cy="740067"/>
          </a:xfrm>
          <a:prstGeom prst="rect">
            <a:avLst/>
          </a:prstGeom>
        </p:spPr>
      </p:pic>
      <p:pic>
        <p:nvPicPr>
          <p:cNvPr id="20" name="図 19">
            <a:extLst>
              <a:ext uri="{FF2B5EF4-FFF2-40B4-BE49-F238E27FC236}">
                <a16:creationId xmlns:a16="http://schemas.microsoft.com/office/drawing/2014/main" id="{57CEA29B-910A-4FEC-8FF6-8B6CF2E170F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31158" y="4137385"/>
            <a:ext cx="603488" cy="707089"/>
          </a:xfrm>
          <a:prstGeom prst="rect">
            <a:avLst/>
          </a:prstGeom>
        </p:spPr>
      </p:pic>
      <p:pic>
        <p:nvPicPr>
          <p:cNvPr id="22" name="図 21">
            <a:extLst>
              <a:ext uri="{FF2B5EF4-FFF2-40B4-BE49-F238E27FC236}">
                <a16:creationId xmlns:a16="http://schemas.microsoft.com/office/drawing/2014/main" id="{4ED277A7-608A-45FE-AD6B-4EF6F8763E1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23282" y="2746498"/>
            <a:ext cx="549671" cy="745540"/>
          </a:xfrm>
          <a:prstGeom prst="rect">
            <a:avLst/>
          </a:prstGeom>
        </p:spPr>
      </p:pic>
      <p:sp>
        <p:nvSpPr>
          <p:cNvPr id="67" name="テキスト ボックス 66">
            <a:extLst>
              <a:ext uri="{FF2B5EF4-FFF2-40B4-BE49-F238E27FC236}">
                <a16:creationId xmlns:a16="http://schemas.microsoft.com/office/drawing/2014/main" id="{51382AA0-AA7B-4278-91B0-BCD7E4C3F6EF}"/>
              </a:ext>
            </a:extLst>
          </p:cNvPr>
          <p:cNvSpPr txBox="1"/>
          <p:nvPr/>
        </p:nvSpPr>
        <p:spPr>
          <a:xfrm>
            <a:off x="2070496" y="3533705"/>
            <a:ext cx="1090063" cy="271036"/>
          </a:xfrm>
          <a:prstGeom prst="rect">
            <a:avLst/>
          </a:prstGeom>
          <a:solidFill>
            <a:schemeClr val="accent4"/>
          </a:solidFill>
        </p:spPr>
        <p:txBody>
          <a:bodyPr wrap="square" rtlCol="0">
            <a:spAutoFit/>
          </a:bodyPr>
          <a:lstStyle/>
          <a:p>
            <a:pPr algn="ctr">
              <a:lnSpc>
                <a:spcPct val="150000"/>
              </a:lnSpc>
            </a:pPr>
            <a:r>
              <a:rPr kumimoji="1" lang="ja-JP" altLang="en-US" sz="900" dirty="0">
                <a:solidFill>
                  <a:schemeClr val="bg1"/>
                </a:solidFill>
                <a:latin typeface="Meiryo UI" panose="020B0604030504040204" pitchFamily="50" charset="-128"/>
                <a:ea typeface="Meiryo UI" panose="020B0604030504040204" pitchFamily="50" charset="-128"/>
              </a:rPr>
              <a:t>編集長・管理者</a:t>
            </a:r>
          </a:p>
        </p:txBody>
      </p:sp>
      <p:sp>
        <p:nvSpPr>
          <p:cNvPr id="68" name="テキスト ボックス 67">
            <a:extLst>
              <a:ext uri="{FF2B5EF4-FFF2-40B4-BE49-F238E27FC236}">
                <a16:creationId xmlns:a16="http://schemas.microsoft.com/office/drawing/2014/main" id="{CA9E40FB-BE41-4261-807B-DFED706B60D0}"/>
              </a:ext>
            </a:extLst>
          </p:cNvPr>
          <p:cNvSpPr txBox="1"/>
          <p:nvPr/>
        </p:nvSpPr>
        <p:spPr>
          <a:xfrm>
            <a:off x="759855" y="4945090"/>
            <a:ext cx="1090063" cy="271036"/>
          </a:xfrm>
          <a:prstGeom prst="rect">
            <a:avLst/>
          </a:prstGeom>
          <a:solidFill>
            <a:schemeClr val="accent4"/>
          </a:solidFill>
        </p:spPr>
        <p:txBody>
          <a:bodyPr wrap="square" rtlCol="0">
            <a:spAutoFit/>
          </a:bodyPr>
          <a:lstStyle/>
          <a:p>
            <a:pPr algn="ctr">
              <a:lnSpc>
                <a:spcPct val="150000"/>
              </a:lnSpc>
            </a:pPr>
            <a:r>
              <a:rPr kumimoji="1" lang="ja-JP" altLang="en-US" sz="900" dirty="0">
                <a:solidFill>
                  <a:schemeClr val="bg1"/>
                </a:solidFill>
                <a:latin typeface="Meiryo UI" panose="020B0604030504040204" pitchFamily="50" charset="-128"/>
                <a:ea typeface="Meiryo UI" panose="020B0604030504040204" pitchFamily="50" charset="-128"/>
              </a:rPr>
              <a:t>ライター</a:t>
            </a:r>
          </a:p>
        </p:txBody>
      </p:sp>
      <p:sp>
        <p:nvSpPr>
          <p:cNvPr id="69" name="テキスト ボックス 68">
            <a:extLst>
              <a:ext uri="{FF2B5EF4-FFF2-40B4-BE49-F238E27FC236}">
                <a16:creationId xmlns:a16="http://schemas.microsoft.com/office/drawing/2014/main" id="{7C62928A-2694-4C71-881A-F1EF1D514643}"/>
              </a:ext>
            </a:extLst>
          </p:cNvPr>
          <p:cNvSpPr txBox="1"/>
          <p:nvPr/>
        </p:nvSpPr>
        <p:spPr>
          <a:xfrm>
            <a:off x="2060868" y="4945090"/>
            <a:ext cx="1090063" cy="271036"/>
          </a:xfrm>
          <a:prstGeom prst="rect">
            <a:avLst/>
          </a:prstGeom>
          <a:solidFill>
            <a:schemeClr val="accent4"/>
          </a:solidFill>
        </p:spPr>
        <p:txBody>
          <a:bodyPr wrap="square" rtlCol="0">
            <a:spAutoFit/>
          </a:bodyPr>
          <a:lstStyle/>
          <a:p>
            <a:pPr algn="ctr">
              <a:lnSpc>
                <a:spcPct val="150000"/>
              </a:lnSpc>
            </a:pPr>
            <a:r>
              <a:rPr kumimoji="1" lang="ja-JP" altLang="en-US" sz="900" dirty="0">
                <a:solidFill>
                  <a:schemeClr val="bg1"/>
                </a:solidFill>
                <a:latin typeface="Meiryo UI" panose="020B0604030504040204" pitchFamily="50" charset="-128"/>
                <a:ea typeface="Meiryo UI" panose="020B0604030504040204" pitchFamily="50" charset="-128"/>
              </a:rPr>
              <a:t>デザイナー</a:t>
            </a:r>
          </a:p>
        </p:txBody>
      </p:sp>
      <p:sp>
        <p:nvSpPr>
          <p:cNvPr id="70" name="テキスト ボックス 69">
            <a:extLst>
              <a:ext uri="{FF2B5EF4-FFF2-40B4-BE49-F238E27FC236}">
                <a16:creationId xmlns:a16="http://schemas.microsoft.com/office/drawing/2014/main" id="{8D447188-3012-4A49-8E3C-6F370A4B5C95}"/>
              </a:ext>
            </a:extLst>
          </p:cNvPr>
          <p:cNvSpPr txBox="1"/>
          <p:nvPr/>
        </p:nvSpPr>
        <p:spPr>
          <a:xfrm>
            <a:off x="3387870" y="4945090"/>
            <a:ext cx="1090063" cy="271036"/>
          </a:xfrm>
          <a:prstGeom prst="rect">
            <a:avLst/>
          </a:prstGeom>
          <a:solidFill>
            <a:schemeClr val="accent4"/>
          </a:solidFill>
        </p:spPr>
        <p:txBody>
          <a:bodyPr wrap="square" rtlCol="0">
            <a:spAutoFit/>
          </a:bodyPr>
          <a:lstStyle/>
          <a:p>
            <a:pPr algn="ctr">
              <a:lnSpc>
                <a:spcPct val="150000"/>
              </a:lnSpc>
            </a:pPr>
            <a:r>
              <a:rPr kumimoji="1" lang="ja-JP" altLang="en-US" sz="900" dirty="0">
                <a:solidFill>
                  <a:schemeClr val="bg1"/>
                </a:solidFill>
                <a:latin typeface="Meiryo UI" panose="020B0604030504040204" pitchFamily="50" charset="-128"/>
                <a:ea typeface="Meiryo UI" panose="020B0604030504040204" pitchFamily="50" charset="-128"/>
              </a:rPr>
              <a:t>運用・分析担当</a:t>
            </a:r>
          </a:p>
        </p:txBody>
      </p:sp>
      <p:sp>
        <p:nvSpPr>
          <p:cNvPr id="71" name="テキスト ボックス 70">
            <a:extLst>
              <a:ext uri="{FF2B5EF4-FFF2-40B4-BE49-F238E27FC236}">
                <a16:creationId xmlns:a16="http://schemas.microsoft.com/office/drawing/2014/main" id="{809E6197-A723-4244-B221-0A0866A57FAC}"/>
              </a:ext>
            </a:extLst>
          </p:cNvPr>
          <p:cNvSpPr txBox="1"/>
          <p:nvPr/>
        </p:nvSpPr>
        <p:spPr>
          <a:xfrm>
            <a:off x="5064159" y="3537489"/>
            <a:ext cx="1090063" cy="271036"/>
          </a:xfrm>
          <a:prstGeom prst="rect">
            <a:avLst/>
          </a:prstGeom>
          <a:solidFill>
            <a:schemeClr val="accent5">
              <a:lumMod val="60000"/>
              <a:lumOff val="40000"/>
            </a:schemeClr>
          </a:solidFill>
        </p:spPr>
        <p:txBody>
          <a:bodyPr wrap="square" rtlCol="0">
            <a:spAutoFit/>
          </a:bodyPr>
          <a:lstStyle/>
          <a:p>
            <a:pPr algn="ctr">
              <a:lnSpc>
                <a:spcPct val="150000"/>
              </a:lnSpc>
            </a:pPr>
            <a:r>
              <a:rPr kumimoji="1" lang="en-US" altLang="ja-JP" sz="900" dirty="0">
                <a:solidFill>
                  <a:schemeClr val="bg1"/>
                </a:solidFill>
                <a:latin typeface="Meiryo UI" panose="020B0604030504040204" pitchFamily="50" charset="-128"/>
                <a:ea typeface="Meiryo UI" panose="020B0604030504040204" pitchFamily="50" charset="-128"/>
              </a:rPr>
              <a:t>SEO</a:t>
            </a:r>
            <a:r>
              <a:rPr kumimoji="1" lang="ja-JP" altLang="en-US" sz="900" dirty="0">
                <a:solidFill>
                  <a:schemeClr val="bg1"/>
                </a:solidFill>
                <a:latin typeface="Meiryo UI" panose="020B0604030504040204" pitchFamily="50" charset="-128"/>
                <a:ea typeface="Meiryo UI" panose="020B0604030504040204" pitchFamily="50" charset="-128"/>
              </a:rPr>
              <a:t>会社</a:t>
            </a:r>
          </a:p>
        </p:txBody>
      </p:sp>
      <p:sp>
        <p:nvSpPr>
          <p:cNvPr id="72" name="テキスト ボックス 71">
            <a:extLst>
              <a:ext uri="{FF2B5EF4-FFF2-40B4-BE49-F238E27FC236}">
                <a16:creationId xmlns:a16="http://schemas.microsoft.com/office/drawing/2014/main" id="{CE134EC3-37D3-47ED-B5E4-76D8465626C5}"/>
              </a:ext>
            </a:extLst>
          </p:cNvPr>
          <p:cNvSpPr txBox="1"/>
          <p:nvPr/>
        </p:nvSpPr>
        <p:spPr>
          <a:xfrm>
            <a:off x="5069955" y="4945090"/>
            <a:ext cx="1090063" cy="271036"/>
          </a:xfrm>
          <a:prstGeom prst="rect">
            <a:avLst/>
          </a:prstGeom>
          <a:solidFill>
            <a:schemeClr val="accent5">
              <a:lumMod val="60000"/>
              <a:lumOff val="40000"/>
            </a:schemeClr>
          </a:solidFill>
        </p:spPr>
        <p:txBody>
          <a:bodyPr wrap="square" rtlCol="0">
            <a:spAutoFit/>
          </a:bodyPr>
          <a:lstStyle/>
          <a:p>
            <a:pPr algn="ctr">
              <a:lnSpc>
                <a:spcPct val="150000"/>
              </a:lnSpc>
            </a:pPr>
            <a:r>
              <a:rPr kumimoji="1" lang="ja-JP" altLang="en-US" sz="900" dirty="0">
                <a:solidFill>
                  <a:schemeClr val="bg1"/>
                </a:solidFill>
                <a:latin typeface="Meiryo UI" panose="020B0604030504040204" pitchFamily="50" charset="-128"/>
                <a:ea typeface="Meiryo UI" panose="020B0604030504040204" pitchFamily="50" charset="-128"/>
              </a:rPr>
              <a:t>広告代理店</a:t>
            </a:r>
          </a:p>
        </p:txBody>
      </p:sp>
      <p:sp>
        <p:nvSpPr>
          <p:cNvPr id="50" name="矢印: 左右 49">
            <a:extLst>
              <a:ext uri="{FF2B5EF4-FFF2-40B4-BE49-F238E27FC236}">
                <a16:creationId xmlns:a16="http://schemas.microsoft.com/office/drawing/2014/main" id="{2B4F582F-A52B-4290-984A-77D9A4FCF24A}"/>
              </a:ext>
            </a:extLst>
          </p:cNvPr>
          <p:cNvSpPr/>
          <p:nvPr/>
        </p:nvSpPr>
        <p:spPr>
          <a:xfrm>
            <a:off x="4234646" y="3779336"/>
            <a:ext cx="736458" cy="387882"/>
          </a:xfrm>
          <a:prstGeom prst="lef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latin typeface="Meiryo UI" panose="020B0604030504040204" pitchFamily="50" charset="-128"/>
                <a:ea typeface="Meiryo UI" panose="020B0604030504040204" pitchFamily="50" charset="-128"/>
              </a:rPr>
              <a:t>連携</a:t>
            </a:r>
          </a:p>
        </p:txBody>
      </p:sp>
      <p:sp>
        <p:nvSpPr>
          <p:cNvPr id="75" name="テキスト ボックス 74">
            <a:extLst>
              <a:ext uri="{FF2B5EF4-FFF2-40B4-BE49-F238E27FC236}">
                <a16:creationId xmlns:a16="http://schemas.microsoft.com/office/drawing/2014/main" id="{6FEF08AA-2FF0-4D07-803D-F0400FBCA5E4}"/>
              </a:ext>
            </a:extLst>
          </p:cNvPr>
          <p:cNvSpPr txBox="1"/>
          <p:nvPr/>
        </p:nvSpPr>
        <p:spPr>
          <a:xfrm>
            <a:off x="2198597" y="3778232"/>
            <a:ext cx="1037514" cy="330603"/>
          </a:xfrm>
          <a:prstGeom prst="rect">
            <a:avLst/>
          </a:prstGeom>
          <a:noFill/>
        </p:spPr>
        <p:txBody>
          <a:bodyPr wrap="square" rtlCol="0">
            <a:spAutoFit/>
          </a:bodyPr>
          <a:lstStyle/>
          <a:p>
            <a:pPr>
              <a:lnSpc>
                <a:spcPct val="150000"/>
              </a:lnSpc>
            </a:pPr>
            <a:r>
              <a:rPr kumimoji="1" lang="ja-JP" altLang="en-US" sz="1200" b="1" dirty="0">
                <a:solidFill>
                  <a:srgbClr val="FF6699"/>
                </a:solidFill>
                <a:latin typeface="Meiryo UI" panose="020B0604030504040204" pitchFamily="50" charset="-128"/>
                <a:ea typeface="Meiryo UI" panose="020B0604030504040204" pitchFamily="50" charset="-128"/>
              </a:rPr>
              <a:t>社内体制</a:t>
            </a:r>
          </a:p>
        </p:txBody>
      </p:sp>
      <p:sp>
        <p:nvSpPr>
          <p:cNvPr id="76" name="テキスト ボックス 75">
            <a:extLst>
              <a:ext uri="{FF2B5EF4-FFF2-40B4-BE49-F238E27FC236}">
                <a16:creationId xmlns:a16="http://schemas.microsoft.com/office/drawing/2014/main" id="{0E9F4C5D-A33F-4003-B777-4DFCCCF90BA4}"/>
              </a:ext>
            </a:extLst>
          </p:cNvPr>
          <p:cNvSpPr txBox="1"/>
          <p:nvPr/>
        </p:nvSpPr>
        <p:spPr>
          <a:xfrm>
            <a:off x="5210676" y="3812435"/>
            <a:ext cx="1037514" cy="330603"/>
          </a:xfrm>
          <a:prstGeom prst="rect">
            <a:avLst/>
          </a:prstGeom>
          <a:noFill/>
        </p:spPr>
        <p:txBody>
          <a:bodyPr wrap="square" rtlCol="0">
            <a:spAutoFit/>
          </a:bodyPr>
          <a:lstStyle/>
          <a:p>
            <a:pPr>
              <a:lnSpc>
                <a:spcPct val="150000"/>
              </a:lnSpc>
            </a:pPr>
            <a:r>
              <a:rPr kumimoji="1" lang="ja-JP" altLang="en-US" sz="1200" b="1" dirty="0">
                <a:solidFill>
                  <a:srgbClr val="FF6699"/>
                </a:solidFill>
                <a:latin typeface="Meiryo UI" panose="020B0604030504040204" pitchFamily="50" charset="-128"/>
                <a:ea typeface="Meiryo UI" panose="020B0604030504040204" pitchFamily="50" charset="-128"/>
              </a:rPr>
              <a:t>協力会社</a:t>
            </a:r>
          </a:p>
        </p:txBody>
      </p:sp>
      <p:graphicFrame>
        <p:nvGraphicFramePr>
          <p:cNvPr id="51" name="表 77">
            <a:extLst>
              <a:ext uri="{FF2B5EF4-FFF2-40B4-BE49-F238E27FC236}">
                <a16:creationId xmlns:a16="http://schemas.microsoft.com/office/drawing/2014/main" id="{EC89D693-6576-4584-97B2-D5692D46F65F}"/>
              </a:ext>
            </a:extLst>
          </p:cNvPr>
          <p:cNvGraphicFramePr>
            <a:graphicFrameLocks noGrp="1"/>
          </p:cNvGraphicFramePr>
          <p:nvPr>
            <p:extLst>
              <p:ext uri="{D42A27DB-BD31-4B8C-83A1-F6EECF244321}">
                <p14:modId xmlns:p14="http://schemas.microsoft.com/office/powerpoint/2010/main" val="455218928"/>
              </p:ext>
            </p:extLst>
          </p:nvPr>
        </p:nvGraphicFramePr>
        <p:xfrm>
          <a:off x="432335" y="7633985"/>
          <a:ext cx="6001124" cy="741680"/>
        </p:xfrm>
        <a:graphic>
          <a:graphicData uri="http://schemas.openxmlformats.org/drawingml/2006/table">
            <a:tbl>
              <a:tblPr firstRow="1" bandRow="1">
                <a:tableStyleId>{5940675A-B579-460E-94D1-54222C63F5DA}</a:tableStyleId>
              </a:tblPr>
              <a:tblGrid>
                <a:gridCol w="1801414">
                  <a:extLst>
                    <a:ext uri="{9D8B030D-6E8A-4147-A177-3AD203B41FA5}">
                      <a16:colId xmlns:a16="http://schemas.microsoft.com/office/drawing/2014/main" val="1465506941"/>
                    </a:ext>
                  </a:extLst>
                </a:gridCol>
                <a:gridCol w="4199710">
                  <a:extLst>
                    <a:ext uri="{9D8B030D-6E8A-4147-A177-3AD203B41FA5}">
                      <a16:colId xmlns:a16="http://schemas.microsoft.com/office/drawing/2014/main" val="2901144105"/>
                    </a:ext>
                  </a:extLst>
                </a:gridCol>
              </a:tblGrid>
              <a:tr h="370840">
                <a:tc>
                  <a:txBody>
                    <a:bodyPr/>
                    <a:lstStyle/>
                    <a:p>
                      <a:r>
                        <a:rPr kumimoji="1" lang="ja-JP" altLang="en-US" sz="1000" dirty="0">
                          <a:latin typeface="Meiryo UI" panose="020B0604030504040204" pitchFamily="50" charset="-128"/>
                          <a:ea typeface="Meiryo UI" panose="020B0604030504040204" pitchFamily="50" charset="-128"/>
                        </a:rPr>
                        <a:t>見込み顧客との接点／満足度</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r>
                        <a:rPr kumimoji="1" lang="ja-JP" altLang="en-US" sz="1000" dirty="0">
                          <a:latin typeface="Meiryo UI" panose="020B0604030504040204" pitchFamily="50" charset="-128"/>
                          <a:ea typeface="Meiryo UI" panose="020B0604030504040204" pitchFamily="50" charset="-128"/>
                        </a:rPr>
                        <a:t>検索順位、検索流入、</a:t>
                      </a:r>
                      <a:r>
                        <a:rPr kumimoji="1" lang="en-US" altLang="ja-JP" sz="1000" dirty="0">
                          <a:latin typeface="Meiryo UI" panose="020B0604030504040204" pitchFamily="50" charset="-128"/>
                          <a:ea typeface="Meiryo UI" panose="020B0604030504040204" pitchFamily="50" charset="-128"/>
                        </a:rPr>
                        <a:t>SNS</a:t>
                      </a:r>
                      <a:r>
                        <a:rPr kumimoji="1" lang="ja-JP" altLang="en-US" sz="1000" dirty="0">
                          <a:latin typeface="Meiryo UI" panose="020B0604030504040204" pitchFamily="50" charset="-128"/>
                          <a:ea typeface="Meiryo UI" panose="020B0604030504040204" pitchFamily="50" charset="-128"/>
                        </a:rPr>
                        <a:t>のシェア数、新規ユーザー率、</a:t>
                      </a:r>
                      <a:r>
                        <a:rPr kumimoji="1" lang="en-US" altLang="ja-JP" sz="1000" dirty="0">
                          <a:latin typeface="Meiryo UI" panose="020B0604030504040204" pitchFamily="50" charset="-128"/>
                          <a:ea typeface="Meiryo UI" panose="020B0604030504040204" pitchFamily="50" charset="-128"/>
                        </a:rPr>
                        <a:t>PV</a:t>
                      </a:r>
                      <a:r>
                        <a:rPr kumimoji="1" lang="ja-JP" altLang="en-US" sz="1000" dirty="0">
                          <a:latin typeface="Meiryo UI" panose="020B0604030504040204" pitchFamily="50" charset="-128"/>
                          <a:ea typeface="Meiryo UI" panose="020B0604030504040204" pitchFamily="50" charset="-128"/>
                        </a:rPr>
                        <a:t>数、直帰率　など</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3814077"/>
                  </a:ext>
                </a:extLst>
              </a:tr>
              <a:tr h="370840">
                <a:tc>
                  <a:txBody>
                    <a:bodyPr/>
                    <a:lstStyle/>
                    <a:p>
                      <a:r>
                        <a:rPr kumimoji="1" lang="ja-JP" altLang="en-US" sz="1000" dirty="0">
                          <a:latin typeface="Meiryo UI" panose="020B0604030504040204" pitchFamily="50" charset="-128"/>
                          <a:ea typeface="Meiryo UI" panose="020B0604030504040204" pitchFamily="50" charset="-128"/>
                        </a:rPr>
                        <a:t>収益</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r>
                        <a:rPr kumimoji="1" lang="ja-JP" altLang="en-US" sz="1000" dirty="0">
                          <a:latin typeface="Meiryo UI" panose="020B0604030504040204" pitchFamily="50" charset="-128"/>
                          <a:ea typeface="Meiryo UI" panose="020B0604030504040204" pitchFamily="50" charset="-128"/>
                        </a:rPr>
                        <a:t>問い合わせ件数、コンバージョン数　など</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515553304"/>
                  </a:ext>
                </a:extLst>
              </a:tr>
            </a:tbl>
          </a:graphicData>
        </a:graphic>
      </p:graphicFrame>
    </p:spTree>
    <p:extLst>
      <p:ext uri="{BB962C8B-B14F-4D97-AF65-F5344CB8AC3E}">
        <p14:creationId xmlns:p14="http://schemas.microsoft.com/office/powerpoint/2010/main" val="2339745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272</TotalTime>
  <Words>3185</Words>
  <Application>Microsoft Office PowerPoint</Application>
  <PresentationFormat>画面に合わせる (4:3)</PresentationFormat>
  <Paragraphs>217</Paragraphs>
  <Slides>11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11</vt:i4>
      </vt:variant>
    </vt:vector>
  </HeadingPairs>
  <TitlesOfParts>
    <vt:vector size="17" baseType="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山岡 理帆</dc:creator>
  <cp:lastModifiedBy>山岡 理帆</cp:lastModifiedBy>
  <cp:revision>28</cp:revision>
  <dcterms:created xsi:type="dcterms:W3CDTF">2022-02-28T03:48:41Z</dcterms:created>
  <dcterms:modified xsi:type="dcterms:W3CDTF">2022-02-28T15:59:48Z</dcterms:modified>
</cp:coreProperties>
</file>